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97" r:id="rId2"/>
    <p:sldId id="298" r:id="rId3"/>
    <p:sldId id="323" r:id="rId4"/>
    <p:sldId id="299" r:id="rId5"/>
    <p:sldId id="300" r:id="rId6"/>
    <p:sldId id="301" r:id="rId7"/>
    <p:sldId id="302" r:id="rId8"/>
    <p:sldId id="303" r:id="rId9"/>
    <p:sldId id="304" r:id="rId10"/>
    <p:sldId id="324" r:id="rId11"/>
    <p:sldId id="305" r:id="rId12"/>
    <p:sldId id="306" r:id="rId13"/>
    <p:sldId id="307" r:id="rId14"/>
    <p:sldId id="308" r:id="rId15"/>
    <p:sldId id="309" r:id="rId16"/>
    <p:sldId id="310" r:id="rId17"/>
    <p:sldId id="312" r:id="rId18"/>
    <p:sldId id="313" r:id="rId19"/>
    <p:sldId id="318" r:id="rId20"/>
    <p:sldId id="258" r:id="rId21"/>
    <p:sldId id="319" r:id="rId22"/>
    <p:sldId id="259" r:id="rId23"/>
    <p:sldId id="261" r:id="rId24"/>
    <p:sldId id="262" r:id="rId25"/>
    <p:sldId id="263" r:id="rId26"/>
    <p:sldId id="264" r:id="rId27"/>
    <p:sldId id="296" r:id="rId28"/>
    <p:sldId id="327" r:id="rId29"/>
    <p:sldId id="328" r:id="rId30"/>
    <p:sldId id="329" r:id="rId31"/>
    <p:sldId id="32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1" autoAdjust="0"/>
    <p:restoredTop sz="94660"/>
  </p:normalViewPr>
  <p:slideViewPr>
    <p:cSldViewPr>
      <p:cViewPr varScale="1">
        <p:scale>
          <a:sx n="68" d="100"/>
          <a:sy n="68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Relationship Id="rId9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4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46.wmf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4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4860-3BEC-4B78-A332-4F22CBDCA7DC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B1DA7-807E-4139-A609-C4C7AF85A8B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9551D-3E15-4F74-AE8D-39C548CEF443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42F4E1-E75E-409F-A0DB-79D7DF52709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Plenary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2F4E1-E75E-409F-A0DB-79D7DF527096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F929-D414-4121-909C-DF6A51A559C4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A980-E47E-446F-87C6-526112D45E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F929-D414-4121-909C-DF6A51A559C4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A980-E47E-446F-87C6-526112D45E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F929-D414-4121-909C-DF6A51A559C4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A980-E47E-446F-87C6-526112D45E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F929-D414-4121-909C-DF6A51A559C4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A980-E47E-446F-87C6-526112D45E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F929-D414-4121-909C-DF6A51A559C4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A980-E47E-446F-87C6-526112D45E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F929-D414-4121-909C-DF6A51A559C4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A980-E47E-446F-87C6-526112D45E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F929-D414-4121-909C-DF6A51A559C4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A980-E47E-446F-87C6-526112D45E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F929-D414-4121-909C-DF6A51A559C4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A980-E47E-446F-87C6-526112D45E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F929-D414-4121-909C-DF6A51A559C4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A980-E47E-446F-87C6-526112D45E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F929-D414-4121-909C-DF6A51A559C4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A980-E47E-446F-87C6-526112D45E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F929-D414-4121-909C-DF6A51A559C4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A980-E47E-446F-87C6-526112D45E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1F109-C34C-428C-8832-453EFAEA1F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E9070-E070-4C8A-9C23-0D7A63025C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EE1D7-F1F8-4A6A-90C7-9760D0B260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3F929-D414-4121-909C-DF6A51A559C4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0A980-E47E-446F-87C6-526112D45EF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7.bin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6.bin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3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4.bin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Relationship Id="rId9" Type="http://schemas.openxmlformats.org/officeDocument/2006/relationships/oleObject" Target="../embeddings/oleObject47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1.bin"/><Relationship Id="rId5" Type="http://schemas.openxmlformats.org/officeDocument/2006/relationships/oleObject" Target="../embeddings/oleObject50.bin"/><Relationship Id="rId4" Type="http://schemas.openxmlformats.org/officeDocument/2006/relationships/oleObject" Target="../embeddings/oleObject49.bin"/><Relationship Id="rId9" Type="http://schemas.openxmlformats.org/officeDocument/2006/relationships/oleObject" Target="../embeddings/oleObject54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Teaching and assessing </a:t>
            </a:r>
            <a:br>
              <a:rPr lang="en-GB" b="1" dirty="0" smtClean="0"/>
            </a:br>
            <a:r>
              <a:rPr lang="en-GB" b="1" dirty="0" smtClean="0"/>
              <a:t>C3 and C4 Mathematics: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b="1" dirty="0" smtClean="0"/>
              <a:t>Effective approaches</a:t>
            </a:r>
            <a:br>
              <a:rPr lang="en-GB" b="1" dirty="0" smtClean="0"/>
            </a:br>
            <a:r>
              <a:rPr lang="en-GB" b="1" dirty="0" smtClean="0"/>
              <a:t> to enhance student achievement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For Keynote Educational</a:t>
            </a:r>
          </a:p>
          <a:p>
            <a:r>
              <a:rPr lang="en-GB" dirty="0" smtClean="0"/>
              <a:t>Rose Jewell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 for the day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4929411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Introductions</a:t>
            </a:r>
          </a:p>
          <a:p>
            <a:r>
              <a:rPr lang="en-GB" dirty="0" smtClean="0"/>
              <a:t>Teaching more advanced Algebra</a:t>
            </a:r>
          </a:p>
          <a:p>
            <a:r>
              <a:rPr lang="en-GB" dirty="0" smtClean="0"/>
              <a:t>Looking ahead to the new 2017 A Level specifications</a:t>
            </a:r>
          </a:p>
          <a:p>
            <a:r>
              <a:rPr lang="en-GB" dirty="0" smtClean="0"/>
              <a:t>Methods for teaching differentiation and integration</a:t>
            </a:r>
          </a:p>
          <a:p>
            <a:r>
              <a:rPr lang="en-GB" dirty="0" smtClean="0"/>
              <a:t>Preparing students for examinations: </a:t>
            </a:r>
            <a:br>
              <a:rPr lang="en-GB" dirty="0" smtClean="0"/>
            </a:br>
            <a:r>
              <a:rPr lang="en-GB" dirty="0" smtClean="0"/>
              <a:t>an examiner’s insights</a:t>
            </a:r>
          </a:p>
          <a:p>
            <a:r>
              <a:rPr lang="en-GB" dirty="0" smtClean="0"/>
              <a:t>Teaching vectors: practical demonstration session</a:t>
            </a:r>
          </a:p>
          <a:p>
            <a:r>
              <a:rPr lang="en-GB" dirty="0" smtClean="0"/>
              <a:t>Improving outcomes in Trigonometry</a:t>
            </a:r>
          </a:p>
          <a:p>
            <a:r>
              <a:rPr lang="en-GB" dirty="0" smtClean="0"/>
              <a:t>Final discussion, questions, afternoon tea and depart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en-GB" dirty="0" smtClean="0"/>
              <a:t>Teaching more advanced Algebra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31640" y="2852936"/>
            <a:ext cx="6400800" cy="271115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GB" dirty="0" smtClean="0"/>
              <a:t>Building an understanding of functions</a:t>
            </a:r>
          </a:p>
          <a:p>
            <a:pPr lvl="0"/>
            <a:r>
              <a:rPr lang="en-GB" dirty="0" smtClean="0"/>
              <a:t>Exponential and logarithmic functions</a:t>
            </a:r>
          </a:p>
          <a:p>
            <a:pPr lvl="0"/>
            <a:r>
              <a:rPr lang="en-GB" dirty="0" smtClean="0"/>
              <a:t>Transformation of functions</a:t>
            </a:r>
          </a:p>
          <a:p>
            <a:pPr lvl="0"/>
            <a:r>
              <a:rPr lang="en-GB" dirty="0" smtClean="0"/>
              <a:t>Manipulating algebraic fractions</a:t>
            </a:r>
          </a:p>
          <a:p>
            <a:r>
              <a:rPr lang="en-GB" dirty="0" smtClean="0"/>
              <a:t>Resources and activities to reduce student algebraic errors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u="sng" smtClean="0"/>
              <a:t>Mappings</a:t>
            </a:r>
            <a:endParaRPr lang="en-US" u="sng" smtClean="0"/>
          </a:p>
        </p:txBody>
      </p:sp>
      <p:sp>
        <p:nvSpPr>
          <p:cNvPr id="9219" name="Oval 4"/>
          <p:cNvSpPr>
            <a:spLocks noChangeArrowheads="1"/>
          </p:cNvSpPr>
          <p:nvPr/>
        </p:nvSpPr>
        <p:spPr bwMode="auto">
          <a:xfrm>
            <a:off x="342900" y="2270125"/>
            <a:ext cx="914400" cy="2592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800"/>
              <a:t>-3</a:t>
            </a:r>
          </a:p>
          <a:p>
            <a:pPr algn="ctr"/>
            <a:r>
              <a:rPr lang="en-GB" sz="2800"/>
              <a:t>1</a:t>
            </a:r>
          </a:p>
          <a:p>
            <a:pPr algn="ctr"/>
            <a:r>
              <a:rPr lang="en-GB" sz="2800"/>
              <a:t>4</a:t>
            </a:r>
          </a:p>
          <a:p>
            <a:pPr algn="ctr"/>
            <a:r>
              <a:rPr lang="en-GB" sz="2800"/>
              <a:t>6</a:t>
            </a:r>
            <a:endParaRPr lang="en-US" sz="2800"/>
          </a:p>
        </p:txBody>
      </p:sp>
      <p:sp>
        <p:nvSpPr>
          <p:cNvPr id="9220" name="Oval 5"/>
          <p:cNvSpPr>
            <a:spLocks noChangeArrowheads="1"/>
          </p:cNvSpPr>
          <p:nvPr/>
        </p:nvSpPr>
        <p:spPr bwMode="auto">
          <a:xfrm>
            <a:off x="3978275" y="2270125"/>
            <a:ext cx="914400" cy="2592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800"/>
              <a:t>0</a:t>
            </a:r>
          </a:p>
          <a:p>
            <a:pPr algn="ctr"/>
            <a:r>
              <a:rPr lang="en-GB" sz="2800"/>
              <a:t>4</a:t>
            </a:r>
          </a:p>
          <a:p>
            <a:pPr algn="ctr"/>
            <a:r>
              <a:rPr lang="en-GB" sz="2800"/>
              <a:t>7</a:t>
            </a:r>
          </a:p>
          <a:p>
            <a:pPr algn="ctr"/>
            <a:r>
              <a:rPr lang="en-GB" sz="2800"/>
              <a:t>9</a:t>
            </a:r>
            <a:endParaRPr lang="en-US" sz="2800"/>
          </a:p>
        </p:txBody>
      </p:sp>
      <p:sp>
        <p:nvSpPr>
          <p:cNvPr id="9221" name="Line 6"/>
          <p:cNvSpPr>
            <a:spLocks noChangeShapeType="1"/>
          </p:cNvSpPr>
          <p:nvPr/>
        </p:nvSpPr>
        <p:spPr bwMode="auto">
          <a:xfrm>
            <a:off x="1601788" y="2846388"/>
            <a:ext cx="21605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9222" name="Line 7"/>
          <p:cNvSpPr>
            <a:spLocks noChangeShapeType="1"/>
          </p:cNvSpPr>
          <p:nvPr/>
        </p:nvSpPr>
        <p:spPr bwMode="auto">
          <a:xfrm>
            <a:off x="1601788" y="3278188"/>
            <a:ext cx="21605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9223" name="Line 8"/>
          <p:cNvSpPr>
            <a:spLocks noChangeShapeType="1"/>
          </p:cNvSpPr>
          <p:nvPr/>
        </p:nvSpPr>
        <p:spPr bwMode="auto">
          <a:xfrm>
            <a:off x="1601788" y="3709988"/>
            <a:ext cx="21605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9224" name="Line 9"/>
          <p:cNvSpPr>
            <a:spLocks noChangeShapeType="1"/>
          </p:cNvSpPr>
          <p:nvPr/>
        </p:nvSpPr>
        <p:spPr bwMode="auto">
          <a:xfrm>
            <a:off x="1601788" y="4141788"/>
            <a:ext cx="21605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609600" y="51689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i="1"/>
              <a:t>x</a:t>
            </a:r>
            <a:endParaRPr lang="en-US" sz="2400" i="1"/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>
            <a:off x="1566863" y="5294313"/>
            <a:ext cx="21605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4138613" y="5097463"/>
            <a:ext cx="852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i="1"/>
              <a:t>x</a:t>
            </a:r>
            <a:r>
              <a:rPr lang="en-GB" sz="2400"/>
              <a:t> + 3</a:t>
            </a:r>
            <a:endParaRPr lang="en-US" sz="2400"/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917575" y="5726113"/>
            <a:ext cx="3389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one – to – one mapping</a:t>
            </a:r>
            <a:endParaRPr lang="en-US" sz="240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179388" y="1693863"/>
            <a:ext cx="109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rgbClr val="FF0000"/>
                </a:solidFill>
              </a:rPr>
              <a:t>DOMAIN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3756025" y="1649413"/>
            <a:ext cx="1466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   </a:t>
            </a:r>
            <a:r>
              <a:rPr lang="en-GB">
                <a:solidFill>
                  <a:srgbClr val="FF0000"/>
                </a:solidFill>
              </a:rPr>
              <a:t>RANGE</a:t>
            </a:r>
          </a:p>
          <a:p>
            <a:r>
              <a:rPr lang="en-GB">
                <a:solidFill>
                  <a:schemeClr val="accent2"/>
                </a:solidFill>
              </a:rPr>
              <a:t>( co-domain)</a:t>
            </a:r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2492375"/>
            <a:ext cx="3241675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7575550" y="2152650"/>
            <a:ext cx="106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y = x + 3</a:t>
            </a:r>
            <a:endParaRPr lang="en-US"/>
          </a:p>
        </p:txBody>
      </p:sp>
      <p:sp>
        <p:nvSpPr>
          <p:cNvPr id="3090" name="Line 18"/>
          <p:cNvSpPr>
            <a:spLocks noChangeShapeType="1"/>
          </p:cNvSpPr>
          <p:nvPr/>
        </p:nvSpPr>
        <p:spPr bwMode="auto">
          <a:xfrm flipV="1">
            <a:off x="7467600" y="3517900"/>
            <a:ext cx="0" cy="1244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3091" name="Line 19"/>
          <p:cNvSpPr>
            <a:spLocks noChangeShapeType="1"/>
          </p:cNvSpPr>
          <p:nvPr/>
        </p:nvSpPr>
        <p:spPr bwMode="auto">
          <a:xfrm flipH="1">
            <a:off x="6705600" y="3505200"/>
            <a:ext cx="774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/>
      <p:bldP spid="3083" grpId="0" animBg="1"/>
      <p:bldP spid="3084" grpId="0"/>
      <p:bldP spid="3085" grpId="0"/>
      <p:bldP spid="3086" grpId="0"/>
      <p:bldP spid="3087" grpId="0"/>
      <p:bldP spid="3089" grpId="0"/>
      <p:bldP spid="3090" grpId="0" animBg="1"/>
      <p:bldP spid="309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val 3"/>
          <p:cNvSpPr>
            <a:spLocks noChangeArrowheads="1"/>
          </p:cNvSpPr>
          <p:nvPr/>
        </p:nvSpPr>
        <p:spPr bwMode="auto">
          <a:xfrm>
            <a:off x="342900" y="2270125"/>
            <a:ext cx="914400" cy="2592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800"/>
              <a:t>-1</a:t>
            </a:r>
          </a:p>
          <a:p>
            <a:pPr algn="ctr"/>
            <a:r>
              <a:rPr lang="en-GB" sz="2800"/>
              <a:t>1</a:t>
            </a:r>
          </a:p>
          <a:p>
            <a:pPr algn="ctr"/>
            <a:r>
              <a:rPr lang="en-GB" sz="2800"/>
              <a:t>-2</a:t>
            </a:r>
          </a:p>
          <a:p>
            <a:pPr algn="ctr"/>
            <a:r>
              <a:rPr lang="en-GB" sz="2800"/>
              <a:t>2</a:t>
            </a:r>
            <a:endParaRPr lang="en-US" sz="2800"/>
          </a:p>
        </p:txBody>
      </p:sp>
      <p:sp>
        <p:nvSpPr>
          <p:cNvPr id="10243" name="Oval 4"/>
          <p:cNvSpPr>
            <a:spLocks noChangeArrowheads="1"/>
          </p:cNvSpPr>
          <p:nvPr/>
        </p:nvSpPr>
        <p:spPr bwMode="auto">
          <a:xfrm>
            <a:off x="3978275" y="2270125"/>
            <a:ext cx="914400" cy="2592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800"/>
              <a:t>1</a:t>
            </a:r>
          </a:p>
          <a:p>
            <a:pPr algn="ctr"/>
            <a:endParaRPr lang="en-GB" sz="2800"/>
          </a:p>
          <a:p>
            <a:pPr algn="ctr"/>
            <a:r>
              <a:rPr lang="en-GB" sz="2800"/>
              <a:t>4</a:t>
            </a:r>
            <a:endParaRPr lang="en-US" sz="2800"/>
          </a:p>
        </p:txBody>
      </p:sp>
      <p:sp>
        <p:nvSpPr>
          <p:cNvPr id="10244" name="Line 5"/>
          <p:cNvSpPr>
            <a:spLocks noChangeShapeType="1"/>
          </p:cNvSpPr>
          <p:nvPr/>
        </p:nvSpPr>
        <p:spPr bwMode="auto">
          <a:xfrm>
            <a:off x="1619250" y="2852738"/>
            <a:ext cx="2160588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0245" name="Line 6"/>
          <p:cNvSpPr>
            <a:spLocks noChangeShapeType="1"/>
          </p:cNvSpPr>
          <p:nvPr/>
        </p:nvSpPr>
        <p:spPr bwMode="auto">
          <a:xfrm flipV="1">
            <a:off x="1601788" y="3141663"/>
            <a:ext cx="2178050" cy="136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0246" name="Line 7"/>
          <p:cNvSpPr>
            <a:spLocks noChangeShapeType="1"/>
          </p:cNvSpPr>
          <p:nvPr/>
        </p:nvSpPr>
        <p:spPr bwMode="auto">
          <a:xfrm>
            <a:off x="1601788" y="3709988"/>
            <a:ext cx="2178050" cy="1508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0247" name="Line 8"/>
          <p:cNvSpPr>
            <a:spLocks noChangeShapeType="1"/>
          </p:cNvSpPr>
          <p:nvPr/>
        </p:nvSpPr>
        <p:spPr bwMode="auto">
          <a:xfrm flipV="1">
            <a:off x="1601788" y="3933825"/>
            <a:ext cx="2178050" cy="207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609600" y="51689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i="1"/>
              <a:t>x</a:t>
            </a:r>
            <a:endParaRPr lang="en-US" sz="2400" i="1"/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>
            <a:off x="1566863" y="5294313"/>
            <a:ext cx="21605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4138613" y="5097463"/>
            <a:ext cx="449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i="1"/>
              <a:t>x</a:t>
            </a:r>
            <a:r>
              <a:rPr lang="en-GB" sz="2400" i="1" baseline="30000"/>
              <a:t>2</a:t>
            </a:r>
            <a:endParaRPr lang="en-US" sz="2400" i="1" baseline="30000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917575" y="5726113"/>
            <a:ext cx="3625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many – to – one mapping</a:t>
            </a:r>
            <a:endParaRPr lang="en-US" sz="2400"/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179388" y="1693863"/>
            <a:ext cx="109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rgbClr val="FF0000"/>
                </a:solidFill>
              </a:rPr>
              <a:t>DOMAIN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3705225" y="1624013"/>
            <a:ext cx="1530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   </a:t>
            </a:r>
            <a:r>
              <a:rPr lang="en-GB">
                <a:solidFill>
                  <a:srgbClr val="FF0000"/>
                </a:solidFill>
              </a:rPr>
              <a:t>RANGE</a:t>
            </a:r>
          </a:p>
          <a:p>
            <a:r>
              <a:rPr lang="en-GB">
                <a:solidFill>
                  <a:schemeClr val="accent2"/>
                </a:solidFill>
              </a:rPr>
              <a:t>( co-domain )</a:t>
            </a:r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6563" y="2005013"/>
            <a:ext cx="3132137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7864475" y="1647825"/>
            <a:ext cx="757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y = x</a:t>
            </a:r>
            <a:r>
              <a:rPr lang="en-GB" baseline="30000"/>
              <a:t>2</a:t>
            </a:r>
            <a:endParaRPr lang="en-US" baseline="30000"/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 flipH="1" flipV="1">
            <a:off x="6008688" y="3556000"/>
            <a:ext cx="14287" cy="1625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6164" name="Line 20"/>
          <p:cNvSpPr>
            <a:spLocks noChangeShapeType="1"/>
          </p:cNvSpPr>
          <p:nvPr/>
        </p:nvSpPr>
        <p:spPr bwMode="auto">
          <a:xfrm flipV="1">
            <a:off x="8156575" y="3556000"/>
            <a:ext cx="28575" cy="15827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6165" name="Line 21"/>
          <p:cNvSpPr>
            <a:spLocks noChangeShapeType="1"/>
          </p:cNvSpPr>
          <p:nvPr/>
        </p:nvSpPr>
        <p:spPr bwMode="auto">
          <a:xfrm>
            <a:off x="5994400" y="3570288"/>
            <a:ext cx="10890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6167" name="Line 23"/>
          <p:cNvSpPr>
            <a:spLocks noChangeShapeType="1"/>
          </p:cNvSpPr>
          <p:nvPr/>
        </p:nvSpPr>
        <p:spPr bwMode="auto">
          <a:xfrm flipH="1">
            <a:off x="7083425" y="3556000"/>
            <a:ext cx="10874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/>
      <p:bldP spid="6154" grpId="0" animBg="1"/>
      <p:bldP spid="6155" grpId="0"/>
      <p:bldP spid="6156" grpId="0"/>
      <p:bldP spid="6157" grpId="0"/>
      <p:bldP spid="6158" grpId="0"/>
      <p:bldP spid="6162" grpId="0"/>
      <p:bldP spid="6163" grpId="0" animBg="1"/>
      <p:bldP spid="6164" grpId="0" animBg="1"/>
      <p:bldP spid="6165" grpId="0" animBg="1"/>
      <p:bldP spid="616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val 2"/>
          <p:cNvSpPr>
            <a:spLocks noChangeArrowheads="1"/>
          </p:cNvSpPr>
          <p:nvPr/>
        </p:nvSpPr>
        <p:spPr bwMode="auto">
          <a:xfrm>
            <a:off x="342900" y="1566863"/>
            <a:ext cx="914400" cy="2592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800"/>
              <a:t>0</a:t>
            </a:r>
          </a:p>
          <a:p>
            <a:pPr algn="ctr"/>
            <a:r>
              <a:rPr lang="en-GB" sz="2800"/>
              <a:t>1</a:t>
            </a:r>
          </a:p>
          <a:p>
            <a:pPr algn="ctr"/>
            <a:r>
              <a:rPr lang="en-GB" sz="2800"/>
              <a:t>4</a:t>
            </a:r>
          </a:p>
          <a:p>
            <a:pPr algn="ctr"/>
            <a:r>
              <a:rPr lang="en-GB" sz="2800"/>
              <a:t>9</a:t>
            </a:r>
            <a:endParaRPr lang="en-US" sz="2800"/>
          </a:p>
        </p:txBody>
      </p:sp>
      <p:sp>
        <p:nvSpPr>
          <p:cNvPr id="11267" name="Oval 3"/>
          <p:cNvSpPr>
            <a:spLocks noChangeArrowheads="1"/>
          </p:cNvSpPr>
          <p:nvPr/>
        </p:nvSpPr>
        <p:spPr bwMode="auto">
          <a:xfrm>
            <a:off x="3978275" y="549275"/>
            <a:ext cx="914400" cy="41036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GB" sz="2800"/>
          </a:p>
          <a:p>
            <a:pPr algn="ctr"/>
            <a:r>
              <a:rPr lang="en-GB" sz="2800"/>
              <a:t>-3</a:t>
            </a:r>
          </a:p>
          <a:p>
            <a:pPr algn="ctr"/>
            <a:r>
              <a:rPr lang="en-GB" sz="2800"/>
              <a:t>-2</a:t>
            </a:r>
          </a:p>
          <a:p>
            <a:pPr algn="ctr"/>
            <a:r>
              <a:rPr lang="en-GB" sz="2800"/>
              <a:t>-1</a:t>
            </a:r>
          </a:p>
          <a:p>
            <a:pPr algn="ctr"/>
            <a:r>
              <a:rPr lang="en-GB" sz="2800"/>
              <a:t>0</a:t>
            </a:r>
          </a:p>
          <a:p>
            <a:pPr algn="ctr"/>
            <a:r>
              <a:rPr lang="en-GB" sz="2800"/>
              <a:t>1</a:t>
            </a:r>
          </a:p>
          <a:p>
            <a:pPr algn="ctr"/>
            <a:r>
              <a:rPr lang="en-GB" sz="2800"/>
              <a:t>2</a:t>
            </a:r>
          </a:p>
          <a:p>
            <a:pPr algn="ctr"/>
            <a:r>
              <a:rPr lang="en-GB" sz="2800"/>
              <a:t>3</a:t>
            </a:r>
          </a:p>
          <a:p>
            <a:pPr algn="ctr"/>
            <a:endParaRPr lang="en-US" sz="2800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1619250" y="2143125"/>
            <a:ext cx="2160588" cy="576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V="1">
            <a:off x="1601788" y="2287588"/>
            <a:ext cx="217805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1547813" y="2574925"/>
            <a:ext cx="2232025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1547813" y="3071813"/>
            <a:ext cx="2232025" cy="439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917575" y="5013325"/>
            <a:ext cx="3625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one – to – many mapping</a:t>
            </a:r>
            <a:endParaRPr lang="en-US" sz="2400"/>
          </a:p>
        </p:txBody>
      </p:sp>
      <p:sp>
        <p:nvSpPr>
          <p:cNvPr id="11273" name="Text Box 15"/>
          <p:cNvSpPr txBox="1">
            <a:spLocks noChangeArrowheads="1"/>
          </p:cNvSpPr>
          <p:nvPr/>
        </p:nvSpPr>
        <p:spPr bwMode="auto">
          <a:xfrm>
            <a:off x="1619250" y="476250"/>
            <a:ext cx="1379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i="1"/>
              <a:t>x</a:t>
            </a:r>
            <a:r>
              <a:rPr lang="en-GB" sz="2400"/>
              <a:t>  → </a:t>
            </a:r>
            <a:r>
              <a:rPr lang="en-GB" sz="2400">
                <a:sym typeface="Symbol" pitchFamily="18" charset="2"/>
              </a:rPr>
              <a:t>√</a:t>
            </a:r>
            <a:r>
              <a:rPr lang="en-GB" sz="2400" i="1">
                <a:sym typeface="Symbol" pitchFamily="18" charset="2"/>
              </a:rPr>
              <a:t>x</a:t>
            </a:r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 flipV="1">
            <a:off x="1547813" y="1927225"/>
            <a:ext cx="2160587" cy="1152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>
            <a:off x="1619250" y="3357563"/>
            <a:ext cx="2232025" cy="439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 flipV="1">
            <a:off x="1619250" y="1495425"/>
            <a:ext cx="2089150" cy="1944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pic>
        <p:nvPicPr>
          <p:cNvPr id="7188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1750" y="1557338"/>
            <a:ext cx="3636963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7432675" y="1141413"/>
            <a:ext cx="923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y = </a:t>
            </a:r>
            <a:r>
              <a:rPr lang="en-GB">
                <a:sym typeface="Symbol" pitchFamily="18" charset="2"/>
              </a:rPr>
              <a:t>√x</a:t>
            </a:r>
          </a:p>
        </p:txBody>
      </p:sp>
      <p:sp>
        <p:nvSpPr>
          <p:cNvPr id="7190" name="Line 22"/>
          <p:cNvSpPr>
            <a:spLocks noChangeShapeType="1"/>
          </p:cNvSpPr>
          <p:nvPr/>
        </p:nvSpPr>
        <p:spPr bwMode="auto">
          <a:xfrm flipV="1">
            <a:off x="6835775" y="2046288"/>
            <a:ext cx="0" cy="725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>
            <a:off x="6835775" y="2771775"/>
            <a:ext cx="0" cy="725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92" name="Line 24"/>
          <p:cNvSpPr>
            <a:spLocks noChangeShapeType="1"/>
          </p:cNvSpPr>
          <p:nvPr/>
        </p:nvSpPr>
        <p:spPr bwMode="auto">
          <a:xfrm flipH="1">
            <a:off x="5359400" y="1997075"/>
            <a:ext cx="1379538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93" name="Line 25"/>
          <p:cNvSpPr>
            <a:spLocks noChangeShapeType="1"/>
          </p:cNvSpPr>
          <p:nvPr/>
        </p:nvSpPr>
        <p:spPr bwMode="auto">
          <a:xfrm flipH="1">
            <a:off x="5345113" y="3530600"/>
            <a:ext cx="133667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3" grpId="0" animBg="1"/>
      <p:bldP spid="7174" grpId="0" animBg="1"/>
      <p:bldP spid="7175" grpId="0" animBg="1"/>
      <p:bldP spid="7179" grpId="0"/>
      <p:bldP spid="7184" grpId="0" animBg="1"/>
      <p:bldP spid="7185" grpId="0" animBg="1"/>
      <p:bldP spid="7186" grpId="0" animBg="1"/>
      <p:bldP spid="7189" grpId="0"/>
      <p:bldP spid="7190" grpId="0" animBg="1"/>
      <p:bldP spid="7191" grpId="0" animBg="1"/>
      <p:bldP spid="7192" grpId="0" animBg="1"/>
      <p:bldP spid="719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val 2"/>
          <p:cNvSpPr>
            <a:spLocks noChangeArrowheads="1"/>
          </p:cNvSpPr>
          <p:nvPr/>
        </p:nvSpPr>
        <p:spPr bwMode="auto">
          <a:xfrm>
            <a:off x="425450" y="2270125"/>
            <a:ext cx="914400" cy="2592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800"/>
              <a:t>2</a:t>
            </a:r>
          </a:p>
          <a:p>
            <a:pPr algn="ctr"/>
            <a:endParaRPr lang="en-GB" sz="2800"/>
          </a:p>
          <a:p>
            <a:pPr algn="ctr"/>
            <a:r>
              <a:rPr lang="en-GB" sz="2800"/>
              <a:t>3</a:t>
            </a:r>
            <a:endParaRPr lang="en-US" sz="2800"/>
          </a:p>
        </p:txBody>
      </p:sp>
      <p:sp>
        <p:nvSpPr>
          <p:cNvPr id="12291" name="Oval 3"/>
          <p:cNvSpPr>
            <a:spLocks noChangeArrowheads="1"/>
          </p:cNvSpPr>
          <p:nvPr/>
        </p:nvSpPr>
        <p:spPr bwMode="auto">
          <a:xfrm>
            <a:off x="3978275" y="2270125"/>
            <a:ext cx="914400" cy="2592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800"/>
              <a:t>2</a:t>
            </a:r>
          </a:p>
          <a:p>
            <a:pPr algn="ctr"/>
            <a:r>
              <a:rPr lang="en-GB" sz="2800"/>
              <a:t>3</a:t>
            </a:r>
          </a:p>
          <a:p>
            <a:pPr algn="ctr"/>
            <a:r>
              <a:rPr lang="en-GB" sz="2800"/>
              <a:t>4</a:t>
            </a:r>
          </a:p>
          <a:p>
            <a:pPr algn="ctr"/>
            <a:r>
              <a:rPr lang="en-GB" sz="2800"/>
              <a:t>6</a:t>
            </a:r>
            <a:endParaRPr lang="en-US" sz="2800"/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 flipV="1">
            <a:off x="1701800" y="2852738"/>
            <a:ext cx="2232025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1619250" y="3068638"/>
            <a:ext cx="2232025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1619250" y="3068638"/>
            <a:ext cx="2232025" cy="1081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 flipV="1">
            <a:off x="1619250" y="3357563"/>
            <a:ext cx="2232025" cy="639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917575" y="5726113"/>
            <a:ext cx="3862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many – to – many mapping</a:t>
            </a:r>
            <a:endParaRPr lang="en-US" sz="2400"/>
          </a:p>
        </p:txBody>
      </p:sp>
      <p:sp>
        <p:nvSpPr>
          <p:cNvPr id="12297" name="Text Box 16"/>
          <p:cNvSpPr txBox="1">
            <a:spLocks noChangeArrowheads="1"/>
          </p:cNvSpPr>
          <p:nvPr/>
        </p:nvSpPr>
        <p:spPr bwMode="auto">
          <a:xfrm>
            <a:off x="1547813" y="1125538"/>
            <a:ext cx="1979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‘is a factor of’</a:t>
            </a:r>
            <a:endParaRPr lang="en-US" sz="2400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>
            <a:off x="1619250" y="3997325"/>
            <a:ext cx="2232025" cy="2238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1" grpId="0" animBg="1"/>
      <p:bldP spid="9222" grpId="0" animBg="1"/>
      <p:bldP spid="9223" grpId="0" animBg="1"/>
      <p:bldP spid="9227" grpId="0"/>
      <p:bldP spid="92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u="sng" smtClean="0"/>
              <a:t>Definition of a FUNCTION</a:t>
            </a:r>
            <a:endParaRPr lang="en-US" u="sng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z="2800" smtClean="0"/>
              <a:t>every element of the domain is mapped to exactly </a:t>
            </a:r>
            <a:r>
              <a:rPr lang="en-GB" sz="2800" b="1" smtClean="0"/>
              <a:t>ONE</a:t>
            </a:r>
            <a:r>
              <a:rPr lang="en-GB" sz="2800" smtClean="0"/>
              <a:t> element in the range</a:t>
            </a:r>
          </a:p>
          <a:p>
            <a:pPr eaLnBrk="1" hangingPunct="1"/>
            <a:endParaRPr lang="en-GB" sz="2800" smtClean="0"/>
          </a:p>
          <a:p>
            <a:pPr eaLnBrk="1" hangingPunct="1">
              <a:buFontTx/>
              <a:buNone/>
            </a:pPr>
            <a:r>
              <a:rPr lang="en-GB" sz="2800" smtClean="0"/>
              <a:t>ie  it must be a</a:t>
            </a:r>
            <a:endParaRPr lang="en-US" sz="2800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195513" y="3860800"/>
            <a:ext cx="4768850" cy="1630363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/>
              <a:t>   one - to - </a:t>
            </a:r>
            <a:r>
              <a:rPr lang="en-GB" sz="3200">
                <a:solidFill>
                  <a:srgbClr val="FF0000"/>
                </a:solidFill>
              </a:rPr>
              <a:t>one</a:t>
            </a:r>
            <a:r>
              <a:rPr lang="en-GB" sz="3200"/>
              <a:t> mapping</a:t>
            </a:r>
          </a:p>
          <a:p>
            <a:r>
              <a:rPr lang="en-GB" sz="3200"/>
              <a:t>                    </a:t>
            </a:r>
            <a:r>
              <a:rPr lang="en-GB" sz="3200">
                <a:solidFill>
                  <a:schemeClr val="accent2"/>
                </a:solidFill>
              </a:rPr>
              <a:t>or</a:t>
            </a:r>
          </a:p>
          <a:p>
            <a:r>
              <a:rPr lang="en-GB" sz="3200"/>
              <a:t>many - to - </a:t>
            </a:r>
            <a:r>
              <a:rPr lang="en-GB" sz="3200">
                <a:solidFill>
                  <a:srgbClr val="FF0000"/>
                </a:solidFill>
              </a:rPr>
              <a:t>one</a:t>
            </a:r>
            <a:r>
              <a:rPr lang="en-GB" sz="3200"/>
              <a:t> mapping 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u="sng" smtClean="0"/>
              <a:t>Notation </a:t>
            </a:r>
            <a:endParaRPr lang="en-US" u="sng" smtClean="0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  The function that maps </a:t>
            </a:r>
            <a:r>
              <a:rPr lang="en-GB" i="1" smtClean="0"/>
              <a:t>x</a:t>
            </a:r>
            <a:r>
              <a:rPr lang="en-GB" smtClean="0"/>
              <a:t> onto 3</a:t>
            </a:r>
            <a:r>
              <a:rPr lang="en-GB" i="1" smtClean="0"/>
              <a:t>x </a:t>
            </a:r>
            <a:r>
              <a:rPr lang="en-GB" smtClean="0"/>
              <a:t>can be written as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                           f </a:t>
            </a:r>
            <a:r>
              <a:rPr lang="en-US" smtClean="0"/>
              <a:t>: </a:t>
            </a:r>
            <a:r>
              <a:rPr lang="en-US" i="1" smtClean="0"/>
              <a:t>x</a:t>
            </a:r>
            <a:r>
              <a:rPr lang="en-US" smtClean="0"/>
              <a:t> → 3</a:t>
            </a:r>
            <a:r>
              <a:rPr lang="en-US" i="1" smtClean="0"/>
              <a:t>x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i="1" smtClean="0"/>
              <a:t>                                  </a:t>
            </a:r>
            <a:r>
              <a:rPr lang="en-GB" sz="1800" i="1" smtClean="0">
                <a:solidFill>
                  <a:srgbClr val="FF0000"/>
                </a:solidFill>
              </a:rPr>
              <a:t>or</a:t>
            </a:r>
            <a:endParaRPr lang="en-US" sz="1800" i="1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                           f (</a:t>
            </a:r>
            <a:r>
              <a:rPr lang="en-GB" i="1" smtClean="0"/>
              <a:t>x</a:t>
            </a:r>
            <a:r>
              <a:rPr lang="en-GB" smtClean="0"/>
              <a:t>) = 3</a:t>
            </a:r>
            <a:r>
              <a:rPr lang="en-GB" i="1" smtClean="0"/>
              <a:t>x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i="1" smtClean="0"/>
              <a:t>                                  </a:t>
            </a:r>
            <a:r>
              <a:rPr lang="en-GB" sz="1800" i="1" smtClean="0">
                <a:solidFill>
                  <a:srgbClr val="FF0000"/>
                </a:solidFill>
              </a:rPr>
              <a:t>or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                               y = 3</a:t>
            </a:r>
            <a:r>
              <a:rPr lang="en-GB" i="1" smtClean="0"/>
              <a:t>x</a:t>
            </a:r>
            <a:endParaRPr lang="en-US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647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4000" u="sng" smtClean="0"/>
              <a:t>Example</a:t>
            </a:r>
            <a:endParaRPr lang="en-US" sz="4000" u="sng" smtClean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19113" y="908050"/>
            <a:ext cx="59432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/>
              <a:t>Given that   f(x) = 2</a:t>
            </a:r>
            <a:r>
              <a:rPr lang="en-GB" sz="2400" i="1" dirty="0"/>
              <a:t>x</a:t>
            </a:r>
            <a:r>
              <a:rPr lang="en-GB" sz="2400" baseline="30000" dirty="0"/>
              <a:t>2</a:t>
            </a:r>
            <a:r>
              <a:rPr lang="en-GB" sz="2400" dirty="0"/>
              <a:t> + 3   </a:t>
            </a:r>
            <a:r>
              <a:rPr lang="en-GB" sz="2400" dirty="0" smtClean="0"/>
              <a:t>and      </a:t>
            </a:r>
            <a:r>
              <a:rPr lang="en-GB" sz="2400" dirty="0" smtClean="0">
                <a:sym typeface="Symbol" pitchFamily="18" charset="2"/>
              </a:rPr>
              <a:t>    </a:t>
            </a:r>
            <a:r>
              <a:rPr lang="en-GB" sz="2400" dirty="0">
                <a:sym typeface="Symbol" pitchFamily="18" charset="2"/>
              </a:rPr>
              <a:t>find</a:t>
            </a:r>
          </a:p>
          <a:p>
            <a:r>
              <a:rPr lang="en-GB" sz="2400" dirty="0">
                <a:sym typeface="Symbol" pitchFamily="18" charset="2"/>
              </a:rPr>
              <a:t>(a)  f(2)      (b) the value of a such that f(a) = 35</a:t>
            </a:r>
          </a:p>
          <a:p>
            <a:r>
              <a:rPr lang="en-GB" sz="2400" dirty="0">
                <a:sym typeface="Symbol" pitchFamily="18" charset="2"/>
              </a:rPr>
              <a:t>(c) the range of the function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68313" y="2349500"/>
            <a:ext cx="1528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(a)   f(2) =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051050" y="2349500"/>
            <a:ext cx="147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2 x 2</a:t>
            </a:r>
            <a:r>
              <a:rPr lang="en-GB" sz="2400" baseline="30000">
                <a:solidFill>
                  <a:schemeClr val="accent2"/>
                </a:solidFill>
              </a:rPr>
              <a:t>2</a:t>
            </a:r>
            <a:r>
              <a:rPr lang="en-GB" sz="2400">
                <a:solidFill>
                  <a:schemeClr val="accent2"/>
                </a:solidFill>
              </a:rPr>
              <a:t> + 3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708400" y="2349500"/>
            <a:ext cx="785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= 11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468313" y="3041650"/>
            <a:ext cx="557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(b)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1116013" y="3041650"/>
            <a:ext cx="1838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2a</a:t>
            </a:r>
            <a:r>
              <a:rPr lang="en-GB" sz="2400" baseline="30000">
                <a:solidFill>
                  <a:schemeClr val="accent2"/>
                </a:solidFill>
              </a:rPr>
              <a:t>2</a:t>
            </a:r>
            <a:r>
              <a:rPr lang="en-GB" sz="2400">
                <a:solidFill>
                  <a:schemeClr val="accent2"/>
                </a:solidFill>
              </a:rPr>
              <a:t> + 3 = 35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1619250" y="3741738"/>
            <a:ext cx="1322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2a</a:t>
            </a:r>
            <a:r>
              <a:rPr lang="en-GB" sz="2400" baseline="30000">
                <a:solidFill>
                  <a:schemeClr val="accent2"/>
                </a:solidFill>
              </a:rPr>
              <a:t>2</a:t>
            </a:r>
            <a:r>
              <a:rPr lang="en-GB" sz="2400">
                <a:solidFill>
                  <a:schemeClr val="accent2"/>
                </a:solidFill>
              </a:rPr>
              <a:t> = 32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763713" y="4510088"/>
            <a:ext cx="115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a</a:t>
            </a:r>
            <a:r>
              <a:rPr lang="en-GB" sz="2400" baseline="30000">
                <a:solidFill>
                  <a:schemeClr val="accent2"/>
                </a:solidFill>
              </a:rPr>
              <a:t>2</a:t>
            </a:r>
            <a:r>
              <a:rPr lang="en-GB" sz="2400">
                <a:solidFill>
                  <a:schemeClr val="accent2"/>
                </a:solidFill>
              </a:rPr>
              <a:t> = 16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908175" y="5157788"/>
            <a:ext cx="1120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a = </a:t>
            </a:r>
            <a:r>
              <a:rPr lang="en-GB" sz="2400">
                <a:solidFill>
                  <a:schemeClr val="accent2"/>
                </a:solidFill>
                <a:sym typeface="Symbol" pitchFamily="18" charset="2"/>
              </a:rPr>
              <a:t> 4</a:t>
            </a:r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4067175" y="2806700"/>
            <a:ext cx="433388" cy="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1979613" y="5614988"/>
            <a:ext cx="936625" cy="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14351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2349500"/>
            <a:ext cx="3455988" cy="267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5127625" y="229552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(c)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4767263" y="5229225"/>
            <a:ext cx="2741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The range of f(x) is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7648575" y="5203825"/>
            <a:ext cx="1128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f(x) </a:t>
            </a:r>
            <a:r>
              <a:rPr lang="en-GB" sz="2400">
                <a:solidFill>
                  <a:schemeClr val="accent2"/>
                </a:solidFill>
                <a:sym typeface="Symbol" pitchFamily="18" charset="2"/>
              </a:rPr>
              <a:t> 3</a:t>
            </a:r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>
            <a:off x="7667625" y="5734050"/>
            <a:ext cx="1008063" cy="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4098" name="Object 20"/>
          <p:cNvGraphicFramePr>
            <a:graphicFrameLocks noChangeAspect="1"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5058" name="Equation" r:id="rId4" imgW="114120" imgH="215640" progId="Equation.3">
              <p:embed/>
            </p:oleObj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4283968" y="980728"/>
          <a:ext cx="689606" cy="321816"/>
        </p:xfrm>
        <a:graphic>
          <a:graphicData uri="http://schemas.openxmlformats.org/presentationml/2006/ole">
            <p:oleObj spid="_x0000_s45059" name="Equation" r:id="rId5" imgW="380880" imgH="177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4342" grpId="0"/>
      <p:bldP spid="14343" grpId="0"/>
      <p:bldP spid="14344" grpId="0"/>
      <p:bldP spid="14345" grpId="0"/>
      <p:bldP spid="14346" grpId="0"/>
      <p:bldP spid="14347" grpId="0"/>
      <p:bldP spid="14348" grpId="0"/>
      <p:bldP spid="14349" grpId="0" animBg="1"/>
      <p:bldP spid="14350" grpId="0" animBg="1"/>
      <p:bldP spid="14352" grpId="0"/>
      <p:bldP spid="14353" grpId="0"/>
      <p:bldP spid="14354" grpId="0"/>
      <p:bldP spid="143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975"/>
            <a:ext cx="8229600" cy="711200"/>
          </a:xfrm>
        </p:spPr>
        <p:txBody>
          <a:bodyPr/>
          <a:lstStyle/>
          <a:p>
            <a:pPr eaLnBrk="1" hangingPunct="1"/>
            <a:r>
              <a:rPr lang="en-GB" sz="4000" u="sng" smtClean="0"/>
              <a:t>Transformations of Graphs</a:t>
            </a:r>
            <a:endParaRPr lang="en-US" sz="4000" u="sng" smtClean="0"/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879475" y="2008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/>
          </a:p>
        </p:txBody>
      </p:sp>
      <p:graphicFrame>
        <p:nvGraphicFramePr>
          <p:cNvPr id="19495" name="Group 3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40263"/>
        </p:xfrm>
        <a:graphic>
          <a:graphicData uri="http://schemas.openxmlformats.org/drawingml/2006/table">
            <a:tbl>
              <a:tblPr/>
              <a:tblGrid>
                <a:gridCol w="3754438"/>
                <a:gridCol w="4475162"/>
              </a:tblGrid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Starting with y= f (x), we obtain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by the transformation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y = f (x + a)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translate a to the </a:t>
                      </a: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LEFT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y = f (x) + 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translate a </a:t>
                      </a: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UP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y = af (x)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stretch parallel to the y-axis, factor 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y = f (ax)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stretch parallel to the x-axis, factor 1/a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y = - f (x)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reflection in the x-axis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y = f (-x)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reflection in the y-axis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62" name="Text Box 40"/>
          <p:cNvSpPr txBox="1">
            <a:spLocks noChangeArrowheads="1"/>
          </p:cNvSpPr>
          <p:nvPr/>
        </p:nvSpPr>
        <p:spPr bwMode="auto">
          <a:xfrm>
            <a:off x="447675" y="855663"/>
            <a:ext cx="1508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FF0000"/>
                </a:solidFill>
              </a:rPr>
              <a:t>Reminder</a:t>
            </a:r>
            <a:endParaRPr lang="en-US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9688"/>
            <a:ext cx="8229600" cy="725487"/>
          </a:xfrm>
        </p:spPr>
        <p:txBody>
          <a:bodyPr/>
          <a:lstStyle/>
          <a:p>
            <a:pPr eaLnBrk="1" hangingPunct="1"/>
            <a:r>
              <a:rPr lang="en-GB" sz="4000" u="sng" smtClean="0"/>
              <a:t>Examples</a:t>
            </a:r>
            <a:endParaRPr lang="en-US" sz="4000" u="sng" smtClean="0"/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447675" y="919163"/>
            <a:ext cx="549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1.  Sketch the graph of y = ( x – 2 )</a:t>
            </a:r>
            <a:r>
              <a:rPr lang="en-GB" sz="2400" baseline="30000"/>
              <a:t>2</a:t>
            </a:r>
            <a:r>
              <a:rPr lang="en-GB" sz="2400"/>
              <a:t> + 3</a:t>
            </a:r>
            <a:endParaRPr lang="en-US" sz="2400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860425" y="1522413"/>
            <a:ext cx="2251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hlink"/>
                </a:solidFill>
              </a:rPr>
              <a:t>start with y = x</a:t>
            </a:r>
            <a:r>
              <a:rPr lang="en-GB" sz="2400" baseline="30000">
                <a:solidFill>
                  <a:schemeClr val="hlink"/>
                </a:solidFill>
              </a:rPr>
              <a:t>2</a:t>
            </a:r>
            <a:endParaRPr lang="en-US" sz="2400" baseline="30000">
              <a:solidFill>
                <a:schemeClr val="hlink"/>
              </a:solidFill>
            </a:endParaRP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863600" y="2176463"/>
            <a:ext cx="6561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y = (x – 2)</a:t>
            </a:r>
            <a:r>
              <a:rPr lang="en-GB" sz="2400" baseline="30000">
                <a:solidFill>
                  <a:schemeClr val="accent2"/>
                </a:solidFill>
              </a:rPr>
              <a:t>2</a:t>
            </a:r>
            <a:r>
              <a:rPr lang="en-GB" sz="2400">
                <a:solidFill>
                  <a:schemeClr val="accent2"/>
                </a:solidFill>
              </a:rPr>
              <a:t>         is a horizontal translation of +2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855663" y="2681288"/>
            <a:ext cx="76342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FF0000"/>
                </a:solidFill>
              </a:rPr>
              <a:t>y = (x – 2)</a:t>
            </a:r>
            <a:r>
              <a:rPr lang="en-GB" sz="2400" baseline="30000">
                <a:solidFill>
                  <a:srgbClr val="FF0000"/>
                </a:solidFill>
              </a:rPr>
              <a:t>2</a:t>
            </a:r>
            <a:r>
              <a:rPr lang="en-GB" sz="2400">
                <a:solidFill>
                  <a:srgbClr val="FF0000"/>
                </a:solidFill>
              </a:rPr>
              <a:t> + 3   is a horizontal translation of +2 </a:t>
            </a:r>
          </a:p>
          <a:p>
            <a:r>
              <a:rPr lang="en-GB" sz="2400">
                <a:solidFill>
                  <a:srgbClr val="FF0000"/>
                </a:solidFill>
              </a:rPr>
              <a:t>                           followed by a vertical translation of +3 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971550" y="6308725"/>
            <a:ext cx="43211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 flipV="1">
            <a:off x="2411413" y="3416300"/>
            <a:ext cx="11112" cy="2892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1515" name="Freeform 11"/>
          <p:cNvSpPr>
            <a:spLocks/>
          </p:cNvSpPr>
          <p:nvPr/>
        </p:nvSpPr>
        <p:spPr bwMode="auto">
          <a:xfrm>
            <a:off x="974725" y="4860925"/>
            <a:ext cx="2863850" cy="1443038"/>
          </a:xfrm>
          <a:custGeom>
            <a:avLst/>
            <a:gdLst>
              <a:gd name="T0" fmla="*/ 0 w 1804"/>
              <a:gd name="T1" fmla="*/ 0 h 909"/>
              <a:gd name="T2" fmla="*/ 709613 w 1804"/>
              <a:gd name="T3" fmla="*/ 1082675 h 909"/>
              <a:gd name="T4" fmla="*/ 1431925 w 1804"/>
              <a:gd name="T5" fmla="*/ 1443038 h 909"/>
              <a:gd name="T6" fmla="*/ 2154238 w 1804"/>
              <a:gd name="T7" fmla="*/ 1082675 h 909"/>
              <a:gd name="T8" fmla="*/ 2863850 w 1804"/>
              <a:gd name="T9" fmla="*/ 0 h 9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04"/>
              <a:gd name="T16" fmla="*/ 0 h 909"/>
              <a:gd name="T17" fmla="*/ 1804 w 1804"/>
              <a:gd name="T18" fmla="*/ 909 h 9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04" h="909">
                <a:moveTo>
                  <a:pt x="0" y="0"/>
                </a:moveTo>
                <a:cubicBezTo>
                  <a:pt x="148" y="265"/>
                  <a:pt x="297" y="531"/>
                  <a:pt x="447" y="682"/>
                </a:cubicBezTo>
                <a:cubicBezTo>
                  <a:pt x="597" y="833"/>
                  <a:pt x="750" y="909"/>
                  <a:pt x="902" y="909"/>
                </a:cubicBezTo>
                <a:cubicBezTo>
                  <a:pt x="1054" y="909"/>
                  <a:pt x="1207" y="833"/>
                  <a:pt x="1357" y="682"/>
                </a:cubicBezTo>
                <a:cubicBezTo>
                  <a:pt x="1507" y="531"/>
                  <a:pt x="1655" y="265"/>
                  <a:pt x="1804" y="0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1516" name="Freeform 12"/>
          <p:cNvSpPr>
            <a:spLocks/>
          </p:cNvSpPr>
          <p:nvPr/>
        </p:nvSpPr>
        <p:spPr bwMode="auto">
          <a:xfrm>
            <a:off x="2405063" y="4860925"/>
            <a:ext cx="2863850" cy="1443038"/>
          </a:xfrm>
          <a:custGeom>
            <a:avLst/>
            <a:gdLst>
              <a:gd name="T0" fmla="*/ 0 w 1804"/>
              <a:gd name="T1" fmla="*/ 0 h 909"/>
              <a:gd name="T2" fmla="*/ 709613 w 1804"/>
              <a:gd name="T3" fmla="*/ 1082675 h 909"/>
              <a:gd name="T4" fmla="*/ 1431925 w 1804"/>
              <a:gd name="T5" fmla="*/ 1443038 h 909"/>
              <a:gd name="T6" fmla="*/ 2154238 w 1804"/>
              <a:gd name="T7" fmla="*/ 1082675 h 909"/>
              <a:gd name="T8" fmla="*/ 2863850 w 1804"/>
              <a:gd name="T9" fmla="*/ 0 h 9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04"/>
              <a:gd name="T16" fmla="*/ 0 h 909"/>
              <a:gd name="T17" fmla="*/ 1804 w 1804"/>
              <a:gd name="T18" fmla="*/ 909 h 9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04" h="909">
                <a:moveTo>
                  <a:pt x="0" y="0"/>
                </a:moveTo>
                <a:cubicBezTo>
                  <a:pt x="148" y="265"/>
                  <a:pt x="297" y="531"/>
                  <a:pt x="447" y="682"/>
                </a:cubicBezTo>
                <a:cubicBezTo>
                  <a:pt x="597" y="833"/>
                  <a:pt x="750" y="909"/>
                  <a:pt x="902" y="909"/>
                </a:cubicBezTo>
                <a:cubicBezTo>
                  <a:pt x="1054" y="909"/>
                  <a:pt x="1207" y="833"/>
                  <a:pt x="1357" y="682"/>
                </a:cubicBezTo>
                <a:cubicBezTo>
                  <a:pt x="1507" y="531"/>
                  <a:pt x="1655" y="265"/>
                  <a:pt x="1804" y="0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1517" name="Freeform 13"/>
          <p:cNvSpPr>
            <a:spLocks/>
          </p:cNvSpPr>
          <p:nvPr/>
        </p:nvSpPr>
        <p:spPr bwMode="auto">
          <a:xfrm>
            <a:off x="2430463" y="3729038"/>
            <a:ext cx="2863850" cy="1443037"/>
          </a:xfrm>
          <a:custGeom>
            <a:avLst/>
            <a:gdLst>
              <a:gd name="T0" fmla="*/ 0 w 1804"/>
              <a:gd name="T1" fmla="*/ 0 h 909"/>
              <a:gd name="T2" fmla="*/ 709613 w 1804"/>
              <a:gd name="T3" fmla="*/ 1082675 h 909"/>
              <a:gd name="T4" fmla="*/ 1431925 w 1804"/>
              <a:gd name="T5" fmla="*/ 1443037 h 909"/>
              <a:gd name="T6" fmla="*/ 2154238 w 1804"/>
              <a:gd name="T7" fmla="*/ 1082675 h 909"/>
              <a:gd name="T8" fmla="*/ 2863850 w 1804"/>
              <a:gd name="T9" fmla="*/ 0 h 9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04"/>
              <a:gd name="T16" fmla="*/ 0 h 909"/>
              <a:gd name="T17" fmla="*/ 1804 w 1804"/>
              <a:gd name="T18" fmla="*/ 909 h 9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04" h="909">
                <a:moveTo>
                  <a:pt x="0" y="0"/>
                </a:moveTo>
                <a:cubicBezTo>
                  <a:pt x="148" y="265"/>
                  <a:pt x="297" y="531"/>
                  <a:pt x="447" y="682"/>
                </a:cubicBezTo>
                <a:cubicBezTo>
                  <a:pt x="597" y="833"/>
                  <a:pt x="750" y="909"/>
                  <a:pt x="902" y="909"/>
                </a:cubicBezTo>
                <a:cubicBezTo>
                  <a:pt x="1054" y="909"/>
                  <a:pt x="1207" y="833"/>
                  <a:pt x="1357" y="682"/>
                </a:cubicBezTo>
                <a:cubicBezTo>
                  <a:pt x="1507" y="531"/>
                  <a:pt x="1655" y="265"/>
                  <a:pt x="1804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5418138" y="6084888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x</a:t>
            </a:r>
            <a:endParaRPr lang="en-US"/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2063750" y="3436938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y</a:t>
            </a:r>
            <a:endParaRPr lang="en-US"/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785813" y="6264275"/>
            <a:ext cx="387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-2</a:t>
            </a:r>
            <a:endParaRPr lang="en-US"/>
          </a:p>
        </p:txBody>
      </p:sp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2230438" y="62769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0</a:t>
            </a:r>
            <a:endParaRPr lang="en-US"/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auto">
          <a:xfrm>
            <a:off x="3686175" y="62896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</a:t>
            </a:r>
            <a:endParaRPr lang="en-US"/>
          </a:p>
        </p:txBody>
      </p:sp>
      <p:sp>
        <p:nvSpPr>
          <p:cNvPr id="21523" name="Text Box 19"/>
          <p:cNvSpPr txBox="1">
            <a:spLocks noChangeArrowheads="1"/>
          </p:cNvSpPr>
          <p:nvPr/>
        </p:nvSpPr>
        <p:spPr bwMode="auto">
          <a:xfrm>
            <a:off x="5140325" y="62865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</a:t>
            </a:r>
            <a:endParaRPr lang="en-US"/>
          </a:p>
        </p:txBody>
      </p:sp>
      <p:sp>
        <p:nvSpPr>
          <p:cNvPr id="21524" name="Text Box 20"/>
          <p:cNvSpPr txBox="1">
            <a:spLocks noChangeArrowheads="1"/>
          </p:cNvSpPr>
          <p:nvPr/>
        </p:nvSpPr>
        <p:spPr bwMode="auto">
          <a:xfrm>
            <a:off x="2073275" y="53863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</a:t>
            </a:r>
            <a:endParaRPr lang="en-US"/>
          </a:p>
        </p:txBody>
      </p:sp>
      <p:sp>
        <p:nvSpPr>
          <p:cNvPr id="21525" name="Text Box 21"/>
          <p:cNvSpPr txBox="1">
            <a:spLocks noChangeArrowheads="1"/>
          </p:cNvSpPr>
          <p:nvPr/>
        </p:nvSpPr>
        <p:spPr bwMode="auto">
          <a:xfrm>
            <a:off x="2098675" y="46291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</a:t>
            </a:r>
            <a:endParaRPr lang="en-US"/>
          </a:p>
        </p:txBody>
      </p:sp>
      <p:sp>
        <p:nvSpPr>
          <p:cNvPr id="21526" name="Text Box 22"/>
          <p:cNvSpPr txBox="1">
            <a:spLocks noChangeArrowheads="1"/>
          </p:cNvSpPr>
          <p:nvPr/>
        </p:nvSpPr>
        <p:spPr bwMode="auto">
          <a:xfrm>
            <a:off x="2097088" y="39306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0" grpId="0"/>
      <p:bldP spid="21511" grpId="0"/>
      <p:bldP spid="21512" grpId="0" animBg="1"/>
      <p:bldP spid="21513" grpId="0" animBg="1"/>
      <p:bldP spid="21515" grpId="0" animBg="1"/>
      <p:bldP spid="21516" grpId="0" animBg="1"/>
      <p:bldP spid="21517" grpId="0" animBg="1"/>
      <p:bldP spid="21518" grpId="0"/>
      <p:bldP spid="21519" grpId="0"/>
      <p:bldP spid="21520" grpId="0"/>
      <p:bldP spid="21521" grpId="0"/>
      <p:bldP spid="21522" grpId="0"/>
      <p:bldP spid="21523" grpId="0"/>
      <p:bldP spid="21524" grpId="0"/>
      <p:bldP spid="21525" grpId="0"/>
      <p:bldP spid="215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447675" y="17463"/>
            <a:ext cx="4860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Sketch the graph of y = cos 2x  - 1</a:t>
            </a:r>
            <a:endParaRPr lang="en-US" sz="2400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846138" y="447675"/>
            <a:ext cx="269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hlink"/>
                </a:solidFill>
              </a:rPr>
              <a:t>start with y = cos x</a:t>
            </a:r>
            <a:endParaRPr lang="en-US" sz="2400" baseline="30000">
              <a:solidFill>
                <a:schemeClr val="hlink"/>
              </a:solidFill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892175" y="900113"/>
            <a:ext cx="6892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y = cos 2x            is a horizontal stretch, factor 1/2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884238" y="1360488"/>
            <a:ext cx="69961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FF0000"/>
                </a:solidFill>
              </a:rPr>
              <a:t>y = cos 2x  - 1      is a horizontal stretch, factor 1/2 </a:t>
            </a:r>
          </a:p>
          <a:p>
            <a:r>
              <a:rPr lang="en-GB" sz="2400">
                <a:solidFill>
                  <a:srgbClr val="FF0000"/>
                </a:solidFill>
              </a:rPr>
              <a:t>                             followed by </a:t>
            </a:r>
          </a:p>
          <a:p>
            <a:r>
              <a:rPr lang="en-GB" sz="2400">
                <a:solidFill>
                  <a:srgbClr val="FF0000"/>
                </a:solidFill>
              </a:rPr>
              <a:t>                             a vertical translation of -1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23583" name="Freeform 31"/>
          <p:cNvSpPr>
            <a:spLocks/>
          </p:cNvSpPr>
          <p:nvPr/>
        </p:nvSpPr>
        <p:spPr bwMode="auto">
          <a:xfrm>
            <a:off x="1684338" y="2493963"/>
            <a:ext cx="5751512" cy="2876550"/>
          </a:xfrm>
          <a:custGeom>
            <a:avLst/>
            <a:gdLst>
              <a:gd name="T0" fmla="*/ 0 w 3623"/>
              <a:gd name="T1" fmla="*/ 23812 h 1812"/>
              <a:gd name="T2" fmla="*/ 722312 w 3623"/>
              <a:gd name="T3" fmla="*/ 433388 h 1812"/>
              <a:gd name="T4" fmla="*/ 1455737 w 3623"/>
              <a:gd name="T5" fmla="*/ 1455737 h 1812"/>
              <a:gd name="T6" fmla="*/ 2154238 w 3623"/>
              <a:gd name="T7" fmla="*/ 2466975 h 1812"/>
              <a:gd name="T8" fmla="*/ 2874962 w 3623"/>
              <a:gd name="T9" fmla="*/ 2874963 h 1812"/>
              <a:gd name="T10" fmla="*/ 3597275 w 3623"/>
              <a:gd name="T11" fmla="*/ 2478088 h 1812"/>
              <a:gd name="T12" fmla="*/ 4319588 w 3623"/>
              <a:gd name="T13" fmla="*/ 1443037 h 1812"/>
              <a:gd name="T14" fmla="*/ 5029200 w 3623"/>
              <a:gd name="T15" fmla="*/ 444500 h 1812"/>
              <a:gd name="T16" fmla="*/ 5751512 w 3623"/>
              <a:gd name="T17" fmla="*/ 0 h 18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623"/>
              <a:gd name="T28" fmla="*/ 0 h 1812"/>
              <a:gd name="T29" fmla="*/ 3623 w 3623"/>
              <a:gd name="T30" fmla="*/ 1812 h 181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623" h="1812">
                <a:moveTo>
                  <a:pt x="0" y="15"/>
                </a:moveTo>
                <a:cubicBezTo>
                  <a:pt x="151" y="69"/>
                  <a:pt x="302" y="123"/>
                  <a:pt x="455" y="273"/>
                </a:cubicBezTo>
                <a:cubicBezTo>
                  <a:pt x="608" y="423"/>
                  <a:pt x="767" y="704"/>
                  <a:pt x="917" y="917"/>
                </a:cubicBezTo>
                <a:cubicBezTo>
                  <a:pt x="1067" y="1130"/>
                  <a:pt x="1208" y="1405"/>
                  <a:pt x="1357" y="1554"/>
                </a:cubicBezTo>
                <a:cubicBezTo>
                  <a:pt x="1506" y="1703"/>
                  <a:pt x="1660" y="1810"/>
                  <a:pt x="1811" y="1811"/>
                </a:cubicBezTo>
                <a:cubicBezTo>
                  <a:pt x="1962" y="1812"/>
                  <a:pt x="2114" y="1711"/>
                  <a:pt x="2266" y="1561"/>
                </a:cubicBezTo>
                <a:cubicBezTo>
                  <a:pt x="2418" y="1411"/>
                  <a:pt x="2571" y="1122"/>
                  <a:pt x="2721" y="909"/>
                </a:cubicBezTo>
                <a:cubicBezTo>
                  <a:pt x="2871" y="696"/>
                  <a:pt x="3018" y="431"/>
                  <a:pt x="3168" y="280"/>
                </a:cubicBezTo>
                <a:cubicBezTo>
                  <a:pt x="3318" y="129"/>
                  <a:pt x="3547" y="47"/>
                  <a:pt x="3623" y="0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3585" name="Freeform 33"/>
          <p:cNvSpPr>
            <a:spLocks/>
          </p:cNvSpPr>
          <p:nvPr/>
        </p:nvSpPr>
        <p:spPr bwMode="auto">
          <a:xfrm>
            <a:off x="1697038" y="2508250"/>
            <a:ext cx="5726112" cy="2889250"/>
          </a:xfrm>
          <a:custGeom>
            <a:avLst/>
            <a:gdLst>
              <a:gd name="T0" fmla="*/ 0 w 3607"/>
              <a:gd name="T1" fmla="*/ 11113 h 1820"/>
              <a:gd name="T2" fmla="*/ 384175 w 3607"/>
              <a:gd name="T3" fmla="*/ 420688 h 1820"/>
              <a:gd name="T4" fmla="*/ 709612 w 3607"/>
              <a:gd name="T5" fmla="*/ 1443038 h 1820"/>
              <a:gd name="T6" fmla="*/ 1093787 w 3607"/>
              <a:gd name="T7" fmla="*/ 2465388 h 1820"/>
              <a:gd name="T8" fmla="*/ 1419225 w 3607"/>
              <a:gd name="T9" fmla="*/ 2874963 h 1820"/>
              <a:gd name="T10" fmla="*/ 1779588 w 3607"/>
              <a:gd name="T11" fmla="*/ 2441575 h 1820"/>
              <a:gd name="T12" fmla="*/ 2128838 w 3607"/>
              <a:gd name="T13" fmla="*/ 1431925 h 1820"/>
              <a:gd name="T14" fmla="*/ 2525712 w 3607"/>
              <a:gd name="T15" fmla="*/ 444500 h 1820"/>
              <a:gd name="T16" fmla="*/ 2851150 w 3607"/>
              <a:gd name="T17" fmla="*/ 0 h 1820"/>
              <a:gd name="T18" fmla="*/ 3235325 w 3607"/>
              <a:gd name="T19" fmla="*/ 444500 h 1820"/>
              <a:gd name="T20" fmla="*/ 3573463 w 3607"/>
              <a:gd name="T21" fmla="*/ 1443038 h 1820"/>
              <a:gd name="T22" fmla="*/ 3981450 w 3607"/>
              <a:gd name="T23" fmla="*/ 2465388 h 1820"/>
              <a:gd name="T24" fmla="*/ 4306888 w 3607"/>
              <a:gd name="T25" fmla="*/ 2887663 h 1820"/>
              <a:gd name="T26" fmla="*/ 4679950 w 3607"/>
              <a:gd name="T27" fmla="*/ 2478088 h 1820"/>
              <a:gd name="T28" fmla="*/ 5016500 w 3607"/>
              <a:gd name="T29" fmla="*/ 1431925 h 1820"/>
              <a:gd name="T30" fmla="*/ 5365750 w 3607"/>
              <a:gd name="T31" fmla="*/ 373062 h 1820"/>
              <a:gd name="T32" fmla="*/ 5726112 w 3607"/>
              <a:gd name="T33" fmla="*/ 0 h 182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607"/>
              <a:gd name="T52" fmla="*/ 0 h 1820"/>
              <a:gd name="T53" fmla="*/ 3607 w 3607"/>
              <a:gd name="T54" fmla="*/ 1820 h 182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607" h="1820">
                <a:moveTo>
                  <a:pt x="0" y="7"/>
                </a:moveTo>
                <a:cubicBezTo>
                  <a:pt x="84" y="61"/>
                  <a:pt x="168" y="115"/>
                  <a:pt x="242" y="265"/>
                </a:cubicBezTo>
                <a:cubicBezTo>
                  <a:pt x="316" y="415"/>
                  <a:pt x="373" y="694"/>
                  <a:pt x="447" y="909"/>
                </a:cubicBezTo>
                <a:cubicBezTo>
                  <a:pt x="521" y="1124"/>
                  <a:pt x="615" y="1403"/>
                  <a:pt x="689" y="1553"/>
                </a:cubicBezTo>
                <a:cubicBezTo>
                  <a:pt x="763" y="1703"/>
                  <a:pt x="822" y="1814"/>
                  <a:pt x="894" y="1811"/>
                </a:cubicBezTo>
                <a:cubicBezTo>
                  <a:pt x="966" y="1808"/>
                  <a:pt x="1047" y="1690"/>
                  <a:pt x="1121" y="1538"/>
                </a:cubicBezTo>
                <a:cubicBezTo>
                  <a:pt x="1195" y="1386"/>
                  <a:pt x="1263" y="1112"/>
                  <a:pt x="1341" y="902"/>
                </a:cubicBezTo>
                <a:cubicBezTo>
                  <a:pt x="1419" y="692"/>
                  <a:pt x="1515" y="430"/>
                  <a:pt x="1591" y="280"/>
                </a:cubicBezTo>
                <a:cubicBezTo>
                  <a:pt x="1667" y="130"/>
                  <a:pt x="1722" y="0"/>
                  <a:pt x="1796" y="0"/>
                </a:cubicBezTo>
                <a:cubicBezTo>
                  <a:pt x="1870" y="0"/>
                  <a:pt x="1962" y="128"/>
                  <a:pt x="2038" y="280"/>
                </a:cubicBezTo>
                <a:cubicBezTo>
                  <a:pt x="2114" y="432"/>
                  <a:pt x="2173" y="697"/>
                  <a:pt x="2251" y="909"/>
                </a:cubicBezTo>
                <a:cubicBezTo>
                  <a:pt x="2329" y="1121"/>
                  <a:pt x="2431" y="1401"/>
                  <a:pt x="2508" y="1553"/>
                </a:cubicBezTo>
                <a:cubicBezTo>
                  <a:pt x="2585" y="1705"/>
                  <a:pt x="2640" y="1818"/>
                  <a:pt x="2713" y="1819"/>
                </a:cubicBezTo>
                <a:cubicBezTo>
                  <a:pt x="2786" y="1820"/>
                  <a:pt x="2874" y="1714"/>
                  <a:pt x="2948" y="1561"/>
                </a:cubicBezTo>
                <a:cubicBezTo>
                  <a:pt x="3022" y="1408"/>
                  <a:pt x="3088" y="1123"/>
                  <a:pt x="3160" y="902"/>
                </a:cubicBezTo>
                <a:cubicBezTo>
                  <a:pt x="3232" y="681"/>
                  <a:pt x="3306" y="385"/>
                  <a:pt x="3380" y="235"/>
                </a:cubicBezTo>
                <a:cubicBezTo>
                  <a:pt x="3454" y="85"/>
                  <a:pt x="3569" y="39"/>
                  <a:pt x="3607" y="0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3586" name="Freeform 34"/>
          <p:cNvSpPr>
            <a:spLocks/>
          </p:cNvSpPr>
          <p:nvPr/>
        </p:nvSpPr>
        <p:spPr bwMode="auto">
          <a:xfrm>
            <a:off x="1709738" y="3943350"/>
            <a:ext cx="5726112" cy="2889250"/>
          </a:xfrm>
          <a:custGeom>
            <a:avLst/>
            <a:gdLst>
              <a:gd name="T0" fmla="*/ 0 w 3607"/>
              <a:gd name="T1" fmla="*/ 11113 h 1820"/>
              <a:gd name="T2" fmla="*/ 384175 w 3607"/>
              <a:gd name="T3" fmla="*/ 420688 h 1820"/>
              <a:gd name="T4" fmla="*/ 709612 w 3607"/>
              <a:gd name="T5" fmla="*/ 1443038 h 1820"/>
              <a:gd name="T6" fmla="*/ 1093787 w 3607"/>
              <a:gd name="T7" fmla="*/ 2465388 h 1820"/>
              <a:gd name="T8" fmla="*/ 1419225 w 3607"/>
              <a:gd name="T9" fmla="*/ 2874963 h 1820"/>
              <a:gd name="T10" fmla="*/ 1779588 w 3607"/>
              <a:gd name="T11" fmla="*/ 2441575 h 1820"/>
              <a:gd name="T12" fmla="*/ 2128838 w 3607"/>
              <a:gd name="T13" fmla="*/ 1431925 h 1820"/>
              <a:gd name="T14" fmla="*/ 2525712 w 3607"/>
              <a:gd name="T15" fmla="*/ 444500 h 1820"/>
              <a:gd name="T16" fmla="*/ 2851150 w 3607"/>
              <a:gd name="T17" fmla="*/ 0 h 1820"/>
              <a:gd name="T18" fmla="*/ 3235325 w 3607"/>
              <a:gd name="T19" fmla="*/ 444500 h 1820"/>
              <a:gd name="T20" fmla="*/ 3573463 w 3607"/>
              <a:gd name="T21" fmla="*/ 1443038 h 1820"/>
              <a:gd name="T22" fmla="*/ 3981450 w 3607"/>
              <a:gd name="T23" fmla="*/ 2465388 h 1820"/>
              <a:gd name="T24" fmla="*/ 4306888 w 3607"/>
              <a:gd name="T25" fmla="*/ 2887663 h 1820"/>
              <a:gd name="T26" fmla="*/ 4679950 w 3607"/>
              <a:gd name="T27" fmla="*/ 2478088 h 1820"/>
              <a:gd name="T28" fmla="*/ 5016500 w 3607"/>
              <a:gd name="T29" fmla="*/ 1431925 h 1820"/>
              <a:gd name="T30" fmla="*/ 5365750 w 3607"/>
              <a:gd name="T31" fmla="*/ 373062 h 1820"/>
              <a:gd name="T32" fmla="*/ 5726112 w 3607"/>
              <a:gd name="T33" fmla="*/ 0 h 182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607"/>
              <a:gd name="T52" fmla="*/ 0 h 1820"/>
              <a:gd name="T53" fmla="*/ 3607 w 3607"/>
              <a:gd name="T54" fmla="*/ 1820 h 182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607" h="1820">
                <a:moveTo>
                  <a:pt x="0" y="7"/>
                </a:moveTo>
                <a:cubicBezTo>
                  <a:pt x="84" y="61"/>
                  <a:pt x="168" y="115"/>
                  <a:pt x="242" y="265"/>
                </a:cubicBezTo>
                <a:cubicBezTo>
                  <a:pt x="316" y="415"/>
                  <a:pt x="373" y="694"/>
                  <a:pt x="447" y="909"/>
                </a:cubicBezTo>
                <a:cubicBezTo>
                  <a:pt x="521" y="1124"/>
                  <a:pt x="615" y="1403"/>
                  <a:pt x="689" y="1553"/>
                </a:cubicBezTo>
                <a:cubicBezTo>
                  <a:pt x="763" y="1703"/>
                  <a:pt x="822" y="1814"/>
                  <a:pt x="894" y="1811"/>
                </a:cubicBezTo>
                <a:cubicBezTo>
                  <a:pt x="966" y="1808"/>
                  <a:pt x="1047" y="1690"/>
                  <a:pt x="1121" y="1538"/>
                </a:cubicBezTo>
                <a:cubicBezTo>
                  <a:pt x="1195" y="1386"/>
                  <a:pt x="1263" y="1112"/>
                  <a:pt x="1341" y="902"/>
                </a:cubicBezTo>
                <a:cubicBezTo>
                  <a:pt x="1419" y="692"/>
                  <a:pt x="1515" y="430"/>
                  <a:pt x="1591" y="280"/>
                </a:cubicBezTo>
                <a:cubicBezTo>
                  <a:pt x="1667" y="130"/>
                  <a:pt x="1722" y="0"/>
                  <a:pt x="1796" y="0"/>
                </a:cubicBezTo>
                <a:cubicBezTo>
                  <a:pt x="1870" y="0"/>
                  <a:pt x="1962" y="128"/>
                  <a:pt x="2038" y="280"/>
                </a:cubicBezTo>
                <a:cubicBezTo>
                  <a:pt x="2114" y="432"/>
                  <a:pt x="2173" y="697"/>
                  <a:pt x="2251" y="909"/>
                </a:cubicBezTo>
                <a:cubicBezTo>
                  <a:pt x="2329" y="1121"/>
                  <a:pt x="2431" y="1401"/>
                  <a:pt x="2508" y="1553"/>
                </a:cubicBezTo>
                <a:cubicBezTo>
                  <a:pt x="2585" y="1705"/>
                  <a:pt x="2640" y="1818"/>
                  <a:pt x="2713" y="1819"/>
                </a:cubicBezTo>
                <a:cubicBezTo>
                  <a:pt x="2786" y="1820"/>
                  <a:pt x="2874" y="1714"/>
                  <a:pt x="2948" y="1561"/>
                </a:cubicBezTo>
                <a:cubicBezTo>
                  <a:pt x="3022" y="1408"/>
                  <a:pt x="3088" y="1123"/>
                  <a:pt x="3160" y="902"/>
                </a:cubicBezTo>
                <a:cubicBezTo>
                  <a:pt x="3232" y="681"/>
                  <a:pt x="3306" y="385"/>
                  <a:pt x="3380" y="235"/>
                </a:cubicBezTo>
                <a:cubicBezTo>
                  <a:pt x="3454" y="85"/>
                  <a:pt x="3569" y="39"/>
                  <a:pt x="3607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1243013" y="1890713"/>
            <a:ext cx="6940550" cy="3638550"/>
            <a:chOff x="783" y="1309"/>
            <a:chExt cx="4372" cy="2292"/>
          </a:xfrm>
        </p:grpSpPr>
        <p:sp>
          <p:nvSpPr>
            <p:cNvPr id="20490" name="Line 23"/>
            <p:cNvSpPr>
              <a:spLocks noChangeShapeType="1"/>
            </p:cNvSpPr>
            <p:nvPr/>
          </p:nvSpPr>
          <p:spPr bwMode="auto">
            <a:xfrm flipV="1">
              <a:off x="1072" y="1598"/>
              <a:ext cx="0" cy="190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491" name="Line 24"/>
            <p:cNvSpPr>
              <a:spLocks noChangeShapeType="1"/>
            </p:cNvSpPr>
            <p:nvPr/>
          </p:nvSpPr>
          <p:spPr bwMode="auto">
            <a:xfrm flipV="1">
              <a:off x="1053" y="2599"/>
              <a:ext cx="3835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492" name="Text Box 35"/>
            <p:cNvSpPr txBox="1">
              <a:spLocks noChangeArrowheads="1"/>
            </p:cNvSpPr>
            <p:nvPr/>
          </p:nvSpPr>
          <p:spPr bwMode="auto">
            <a:xfrm>
              <a:off x="841" y="3370"/>
              <a:ext cx="2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-1</a:t>
              </a:r>
              <a:endParaRPr lang="en-US"/>
            </a:p>
          </p:txBody>
        </p:sp>
        <p:sp>
          <p:nvSpPr>
            <p:cNvPr id="20493" name="Text Box 36"/>
            <p:cNvSpPr txBox="1">
              <a:spLocks noChangeArrowheads="1"/>
            </p:cNvSpPr>
            <p:nvPr/>
          </p:nvSpPr>
          <p:spPr bwMode="auto">
            <a:xfrm>
              <a:off x="871" y="249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0</a:t>
              </a:r>
              <a:endParaRPr lang="en-US"/>
            </a:p>
          </p:txBody>
        </p:sp>
        <p:sp>
          <p:nvSpPr>
            <p:cNvPr id="20494" name="Text Box 37"/>
            <p:cNvSpPr txBox="1">
              <a:spLocks noChangeArrowheads="1"/>
            </p:cNvSpPr>
            <p:nvPr/>
          </p:nvSpPr>
          <p:spPr bwMode="auto">
            <a:xfrm>
              <a:off x="862" y="158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1</a:t>
              </a:r>
              <a:endParaRPr lang="en-US"/>
            </a:p>
          </p:txBody>
        </p:sp>
        <p:sp>
          <p:nvSpPr>
            <p:cNvPr id="20495" name="Text Box 38"/>
            <p:cNvSpPr txBox="1">
              <a:spLocks noChangeArrowheads="1"/>
            </p:cNvSpPr>
            <p:nvPr/>
          </p:nvSpPr>
          <p:spPr bwMode="auto">
            <a:xfrm>
              <a:off x="783" y="1309"/>
              <a:ext cx="1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y</a:t>
              </a:r>
              <a:endParaRPr lang="en-US"/>
            </a:p>
          </p:txBody>
        </p:sp>
        <p:sp>
          <p:nvSpPr>
            <p:cNvPr id="20496" name="Text Box 39"/>
            <p:cNvSpPr txBox="1">
              <a:spLocks noChangeArrowheads="1"/>
            </p:cNvSpPr>
            <p:nvPr/>
          </p:nvSpPr>
          <p:spPr bwMode="auto">
            <a:xfrm>
              <a:off x="4967" y="2476"/>
              <a:ext cx="1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x</a:t>
              </a:r>
              <a:endParaRPr lang="en-US"/>
            </a:p>
          </p:txBody>
        </p:sp>
        <p:sp>
          <p:nvSpPr>
            <p:cNvPr id="20497" name="Text Box 40"/>
            <p:cNvSpPr txBox="1">
              <a:spLocks noChangeArrowheads="1"/>
            </p:cNvSpPr>
            <p:nvPr/>
          </p:nvSpPr>
          <p:spPr bwMode="auto">
            <a:xfrm>
              <a:off x="1822" y="2575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90</a:t>
              </a:r>
              <a:endParaRPr lang="en-US"/>
            </a:p>
          </p:txBody>
        </p:sp>
        <p:sp>
          <p:nvSpPr>
            <p:cNvPr id="20498" name="Text Box 41"/>
            <p:cNvSpPr txBox="1">
              <a:spLocks noChangeArrowheads="1"/>
            </p:cNvSpPr>
            <p:nvPr/>
          </p:nvSpPr>
          <p:spPr bwMode="auto">
            <a:xfrm>
              <a:off x="2723" y="2567"/>
              <a:ext cx="3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180</a:t>
              </a:r>
              <a:endParaRPr lang="en-US"/>
            </a:p>
          </p:txBody>
        </p:sp>
        <p:sp>
          <p:nvSpPr>
            <p:cNvPr id="20499" name="Text Box 42"/>
            <p:cNvSpPr txBox="1">
              <a:spLocks noChangeArrowheads="1"/>
            </p:cNvSpPr>
            <p:nvPr/>
          </p:nvSpPr>
          <p:spPr bwMode="auto">
            <a:xfrm>
              <a:off x="3618" y="2559"/>
              <a:ext cx="3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270</a:t>
              </a:r>
              <a:endParaRPr lang="en-US"/>
            </a:p>
          </p:txBody>
        </p:sp>
        <p:sp>
          <p:nvSpPr>
            <p:cNvPr id="20500" name="Text Box 43"/>
            <p:cNvSpPr txBox="1">
              <a:spLocks noChangeArrowheads="1"/>
            </p:cNvSpPr>
            <p:nvPr/>
          </p:nvSpPr>
          <p:spPr bwMode="auto">
            <a:xfrm>
              <a:off x="4505" y="2567"/>
              <a:ext cx="3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360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6" grpId="0"/>
      <p:bldP spid="23557" grpId="0"/>
      <p:bldP spid="23583" grpId="0" animBg="1"/>
      <p:bldP spid="23585" grpId="0" animBg="1"/>
      <p:bldP spid="2358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dirty="0" smtClean="0"/>
              <a:t>The exponential function</a:t>
            </a:r>
          </a:p>
        </p:txBody>
      </p:sp>
      <p:pic>
        <p:nvPicPr>
          <p:cNvPr id="21507" name="Picture 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772816"/>
            <a:ext cx="7427168" cy="4569989"/>
          </a:xfr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5976" y="1600200"/>
            <a:ext cx="4788024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u="sng" dirty="0" smtClean="0"/>
              <a:t>Investigation using graph drawing software</a:t>
            </a:r>
          </a:p>
          <a:p>
            <a:pPr>
              <a:buNone/>
            </a:pPr>
            <a:r>
              <a:rPr lang="en-GB" dirty="0" smtClean="0"/>
              <a:t>Draw y = 2</a:t>
            </a:r>
            <a:r>
              <a:rPr lang="en-GB" baseline="30000" dirty="0" smtClean="0"/>
              <a:t>x</a:t>
            </a:r>
            <a:r>
              <a:rPr lang="en-GB" dirty="0" smtClean="0"/>
              <a:t> </a:t>
            </a:r>
          </a:p>
          <a:p>
            <a:pPr>
              <a:buNone/>
            </a:pPr>
            <a:r>
              <a:rPr lang="en-GB" dirty="0" smtClean="0"/>
              <a:t>Attach a point and tangent</a:t>
            </a:r>
          </a:p>
          <a:p>
            <a:pPr>
              <a:buNone/>
            </a:pPr>
            <a:r>
              <a:rPr lang="en-GB" dirty="0" smtClean="0"/>
              <a:t>Record the x, y and gradient at several points and look for relationships</a:t>
            </a:r>
          </a:p>
          <a:p>
            <a:pPr>
              <a:buNone/>
            </a:pPr>
            <a:r>
              <a:rPr lang="en-GB" dirty="0" smtClean="0"/>
              <a:t>Repeat for y = </a:t>
            </a:r>
            <a:r>
              <a:rPr lang="en-GB" dirty="0" err="1" smtClean="0"/>
              <a:t>a</a:t>
            </a:r>
            <a:r>
              <a:rPr lang="en-GB" baseline="30000" dirty="0" err="1" smtClean="0"/>
              <a:t>x</a:t>
            </a:r>
            <a:r>
              <a:rPr lang="en-GB" dirty="0" smtClean="0"/>
              <a:t> and vary a until gradient = y co-ordinate at every point.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Graph of y = lnx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smtClean="0"/>
              <a:t>Reflection of y = e</a:t>
            </a:r>
            <a:r>
              <a:rPr lang="en-GB" baseline="30000" smtClean="0"/>
              <a:t>x</a:t>
            </a:r>
            <a:r>
              <a:rPr lang="en-GB" smtClean="0"/>
              <a:t> in the line y = x</a:t>
            </a:r>
          </a:p>
          <a:p>
            <a:pPr eaLnBrk="1" hangingPunct="1">
              <a:buFontTx/>
              <a:buNone/>
            </a:pPr>
            <a:endParaRPr lang="en-GB" smtClean="0"/>
          </a:p>
        </p:txBody>
      </p:sp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2" cstate="print"/>
          <a:srcRect r="50180" b="17241"/>
          <a:stretch>
            <a:fillRect/>
          </a:stretch>
        </p:blipFill>
        <p:spPr bwMode="auto">
          <a:xfrm>
            <a:off x="1116013" y="2276475"/>
            <a:ext cx="4103687" cy="392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Sketching transformations of exponential graphs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Sketch y = 10 + 20e</a:t>
            </a:r>
            <a:r>
              <a:rPr lang="en-GB" baseline="30000" smtClean="0"/>
              <a:t>-2t</a:t>
            </a:r>
          </a:p>
          <a:p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laws of indices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smtClean="0"/>
              <a:t>These are true more generally as well</a:t>
            </a:r>
          </a:p>
          <a:p>
            <a:pPr eaLnBrk="1" hangingPunct="1"/>
            <a:endParaRPr lang="en-GB" smtClean="0"/>
          </a:p>
        </p:txBody>
      </p:sp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239838" y="2276475"/>
          <a:ext cx="1379537" cy="3673475"/>
        </p:xfrm>
        <a:graphic>
          <a:graphicData uri="http://schemas.openxmlformats.org/presentationml/2006/ole">
            <p:oleObj spid="_x0000_s35842" name="Equation" r:id="rId3" imgW="444240" imgH="1193760" progId="Equation.DSMT4">
              <p:embed/>
            </p:oleObj>
          </a:graphicData>
        </a:graphic>
      </p:graphicFrame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2822575" y="2276475"/>
          <a:ext cx="1173163" cy="3960813"/>
        </p:xfrm>
        <a:graphic>
          <a:graphicData uri="http://schemas.openxmlformats.org/presentationml/2006/ole">
            <p:oleObj spid="_x0000_s35843" name="Equation" r:id="rId4" imgW="406080" imgH="1371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laws of logs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smtClean="0"/>
              <a:t>These are true for any base, including e</a:t>
            </a:r>
          </a:p>
          <a:p>
            <a:pPr eaLnBrk="1" hangingPunct="1"/>
            <a:endParaRPr lang="en-GB" smtClean="0"/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133475" y="2276475"/>
          <a:ext cx="1800225" cy="3816350"/>
        </p:xfrm>
        <a:graphic>
          <a:graphicData uri="http://schemas.openxmlformats.org/presentationml/2006/ole">
            <p:oleObj spid="_x0000_s36866" name="Equation" r:id="rId3" imgW="634680" imgH="1346040" progId="Equation.DSMT4">
              <p:embed/>
            </p:oleObj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2916238" y="2204864"/>
          <a:ext cx="1643062" cy="3398838"/>
        </p:xfrm>
        <a:graphic>
          <a:graphicData uri="http://schemas.openxmlformats.org/presentationml/2006/ole">
            <p:oleObj spid="_x0000_s36867" name="Equation" r:id="rId4" imgW="558720" imgH="1155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u="sng" smtClean="0"/>
              <a:t>Rewriting log and index form</a:t>
            </a:r>
            <a:r>
              <a:rPr lang="en-GB" smtClean="0"/>
              <a:t> </a:t>
            </a:r>
          </a:p>
        </p:txBody>
      </p:sp>
      <p:sp>
        <p:nvSpPr>
          <p:cNvPr id="92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800" u="sng" dirty="0" smtClean="0"/>
              <a:t>Example </a:t>
            </a:r>
            <a:r>
              <a:rPr lang="en-GB" sz="2000" dirty="0" smtClean="0"/>
              <a:t>Given that                           and that A = 10 when t = 0 and A = 8 when t = 2, find the values of </a:t>
            </a:r>
            <a:r>
              <a:rPr lang="en-GB" sz="2000" i="1" dirty="0" smtClean="0"/>
              <a:t>A</a:t>
            </a:r>
            <a:r>
              <a:rPr lang="en-GB" sz="2000" i="1" baseline="-25000" dirty="0" smtClean="0"/>
              <a:t>0</a:t>
            </a:r>
            <a:r>
              <a:rPr lang="en-GB" sz="2000" i="1" dirty="0" smtClean="0"/>
              <a:t> </a:t>
            </a:r>
            <a:r>
              <a:rPr lang="en-GB" sz="2000" dirty="0" smtClean="0"/>
              <a:t>and </a:t>
            </a:r>
            <a:r>
              <a:rPr lang="en-GB" sz="2000" i="1" dirty="0" smtClean="0"/>
              <a:t>k.</a:t>
            </a:r>
            <a:r>
              <a:rPr lang="en-GB" sz="2000" dirty="0" smtClean="0"/>
              <a:t> </a:t>
            </a:r>
          </a:p>
          <a:p>
            <a:pPr eaLnBrk="1" hangingPunct="1">
              <a:buFontTx/>
              <a:buNone/>
            </a:pPr>
            <a:r>
              <a:rPr lang="en-GB" sz="2000" dirty="0" smtClean="0"/>
              <a:t>Predict the value of </a:t>
            </a:r>
            <a:r>
              <a:rPr lang="en-GB" sz="2000" i="1" dirty="0" smtClean="0"/>
              <a:t>A</a:t>
            </a:r>
            <a:r>
              <a:rPr lang="en-GB" sz="2000" dirty="0" smtClean="0"/>
              <a:t> when </a:t>
            </a:r>
            <a:r>
              <a:rPr lang="en-GB" sz="2000" i="1" dirty="0" smtClean="0"/>
              <a:t>t</a:t>
            </a:r>
            <a:r>
              <a:rPr lang="en-GB" sz="2000" dirty="0" smtClean="0"/>
              <a:t> =5</a:t>
            </a:r>
            <a:r>
              <a:rPr lang="en-GB" sz="2800" dirty="0" smtClean="0"/>
              <a:t> </a:t>
            </a:r>
          </a:p>
        </p:txBody>
      </p:sp>
      <p:graphicFrame>
        <p:nvGraphicFramePr>
          <p:cNvPr id="14347" name="Object 11"/>
          <p:cNvGraphicFramePr>
            <a:graphicFrameLocks noChangeAspect="1"/>
          </p:cNvGraphicFramePr>
          <p:nvPr>
            <p:ph sz="quarter" idx="2"/>
          </p:nvPr>
        </p:nvGraphicFramePr>
        <p:xfrm>
          <a:off x="4284663" y="2565400"/>
          <a:ext cx="4105275" cy="509588"/>
        </p:xfrm>
        <a:graphic>
          <a:graphicData uri="http://schemas.openxmlformats.org/presentationml/2006/ole">
            <p:oleObj spid="_x0000_s41986" name="Equation" r:id="rId3" imgW="1942920" imgH="241200" progId="Equation.3">
              <p:embed/>
            </p:oleObj>
          </a:graphicData>
        </a:graphic>
      </p:graphicFrame>
      <p:sp>
        <p:nvSpPr>
          <p:cNvPr id="922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2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2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29" name="Rectangle 7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219" name="Object 9"/>
          <p:cNvGraphicFramePr>
            <a:graphicFrameLocks noChangeAspect="1"/>
          </p:cNvGraphicFramePr>
          <p:nvPr/>
        </p:nvGraphicFramePr>
        <p:xfrm>
          <a:off x="2915816" y="1557338"/>
          <a:ext cx="1655763" cy="608012"/>
        </p:xfrm>
        <a:graphic>
          <a:graphicData uri="http://schemas.openxmlformats.org/presentationml/2006/ole">
            <p:oleObj spid="_x0000_s41987" name="Equation" r:id="rId4" imgW="647700" imgH="241300" progId="Equation.DSMT4">
              <p:embed/>
            </p:oleObj>
          </a:graphicData>
        </a:graphic>
      </p:graphicFrame>
      <p:graphicFrame>
        <p:nvGraphicFramePr>
          <p:cNvPr id="14352" name="Object 16"/>
          <p:cNvGraphicFramePr>
            <a:graphicFrameLocks noChangeAspect="1"/>
          </p:cNvGraphicFramePr>
          <p:nvPr>
            <p:ph sz="quarter" idx="3"/>
          </p:nvPr>
        </p:nvGraphicFramePr>
        <p:xfrm>
          <a:off x="4140200" y="3213100"/>
          <a:ext cx="4464050" cy="487363"/>
        </p:xfrm>
        <a:graphic>
          <a:graphicData uri="http://schemas.openxmlformats.org/presentationml/2006/ole">
            <p:oleObj spid="_x0000_s41988" name="Equation" r:id="rId5" imgW="2209680" imgH="241200" progId="Equation.DSMT4">
              <p:embed/>
            </p:oleObj>
          </a:graphicData>
        </a:graphic>
      </p:graphicFrame>
      <p:graphicFrame>
        <p:nvGraphicFramePr>
          <p:cNvPr id="14354" name="Object 18"/>
          <p:cNvGraphicFramePr>
            <a:graphicFrameLocks noChangeAspect="1"/>
          </p:cNvGraphicFramePr>
          <p:nvPr/>
        </p:nvGraphicFramePr>
        <p:xfrm>
          <a:off x="862013" y="5735638"/>
          <a:ext cx="5695950" cy="525462"/>
        </p:xfrm>
        <a:graphic>
          <a:graphicData uri="http://schemas.openxmlformats.org/presentationml/2006/ole">
            <p:oleObj spid="_x0000_s41989" name="Equation" r:id="rId6" imgW="2476440" imgH="228600" progId="Equation.DSMT4">
              <p:embed/>
            </p:oleObj>
          </a:graphicData>
        </a:graphic>
      </p:graphicFrame>
      <p:graphicFrame>
        <p:nvGraphicFramePr>
          <p:cNvPr id="2" name="Object 13"/>
          <p:cNvGraphicFramePr>
            <a:graphicFrameLocks noChangeAspect="1"/>
          </p:cNvGraphicFramePr>
          <p:nvPr/>
        </p:nvGraphicFramePr>
        <p:xfrm>
          <a:off x="4211638" y="4868863"/>
          <a:ext cx="2797175" cy="754062"/>
        </p:xfrm>
        <a:graphic>
          <a:graphicData uri="http://schemas.openxmlformats.org/presentationml/2006/ole">
            <p:oleObj spid="_x0000_s41990" name="Equation" r:id="rId7" imgW="1460160" imgH="393480" progId="Equation.DSMT4">
              <p:embed/>
            </p:oleObj>
          </a:graphicData>
        </a:graphic>
      </p:graphicFrame>
      <p:graphicFrame>
        <p:nvGraphicFramePr>
          <p:cNvPr id="3" name="Object 14"/>
          <p:cNvGraphicFramePr>
            <a:graphicFrameLocks noChangeAspect="1"/>
          </p:cNvGraphicFramePr>
          <p:nvPr/>
        </p:nvGraphicFramePr>
        <p:xfrm>
          <a:off x="4211638" y="3789363"/>
          <a:ext cx="1679575" cy="935037"/>
        </p:xfrm>
        <a:graphic>
          <a:graphicData uri="http://schemas.openxmlformats.org/presentationml/2006/ole">
            <p:oleObj spid="_x0000_s41991" name="Equation" r:id="rId8" imgW="774360" imgH="4316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Algebraic fractions - misconceptions</a:t>
            </a:r>
            <a:br>
              <a:rPr lang="en-GB" dirty="0" smtClean="0"/>
            </a:br>
            <a:r>
              <a:rPr lang="en-GB" sz="3600" dirty="0" smtClean="0"/>
              <a:t>Which of these are right and which are wrong?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589240"/>
            <a:ext cx="8229600" cy="108012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dirty="0" smtClean="0"/>
              <a:t>(a), (c) (e) and (g) are correct – the others are howlers!</a:t>
            </a:r>
            <a:endParaRPr lang="en-GB" dirty="0"/>
          </a:p>
          <a:p>
            <a:pPr>
              <a:buNone/>
            </a:pPr>
            <a:r>
              <a:rPr lang="en-GB" dirty="0" smtClean="0"/>
              <a:t>Write a summary of what makes sense when simplifying fractions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043608" y="1844824"/>
          <a:ext cx="1612900" cy="1019175"/>
        </p:xfrm>
        <a:graphic>
          <a:graphicData uri="http://schemas.openxmlformats.org/presentationml/2006/ole">
            <p:oleObj spid="_x0000_s1026" name="Equation" r:id="rId3" imgW="622080" imgH="393480" progId="Equation.DSMT4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131840" y="1844824"/>
          <a:ext cx="2173287" cy="1019175"/>
        </p:xfrm>
        <a:graphic>
          <a:graphicData uri="http://schemas.openxmlformats.org/presentationml/2006/ole">
            <p:oleObj spid="_x0000_s1027" name="Equation" r:id="rId4" imgW="838080" imgH="393480" progId="Equation.DSMT4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5796136" y="1988840"/>
          <a:ext cx="1844675" cy="1019175"/>
        </p:xfrm>
        <a:graphic>
          <a:graphicData uri="http://schemas.openxmlformats.org/presentationml/2006/ole">
            <p:oleObj spid="_x0000_s1028" name="Equation" r:id="rId5" imgW="711000" imgH="393480" progId="Equation.DSMT4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827584" y="3140968"/>
          <a:ext cx="2206625" cy="1019175"/>
        </p:xfrm>
        <a:graphic>
          <a:graphicData uri="http://schemas.openxmlformats.org/presentationml/2006/ole">
            <p:oleObj spid="_x0000_s1029" name="Equation" r:id="rId6" imgW="850680" imgH="393480" progId="Equation.DSMT4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3779912" y="3140968"/>
          <a:ext cx="1416050" cy="1084263"/>
        </p:xfrm>
        <a:graphic>
          <a:graphicData uri="http://schemas.openxmlformats.org/presentationml/2006/ole">
            <p:oleObj spid="_x0000_s1030" name="Equation" r:id="rId7" imgW="545760" imgH="419040" progId="Equation.DSMT4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6012160" y="3140968"/>
          <a:ext cx="2041525" cy="1019175"/>
        </p:xfrm>
        <a:graphic>
          <a:graphicData uri="http://schemas.openxmlformats.org/presentationml/2006/ole">
            <p:oleObj spid="_x0000_s1031" name="Equation" r:id="rId8" imgW="787320" imgH="393480" progId="Equation.DSMT4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431800" y="4292848"/>
          <a:ext cx="2997200" cy="1019175"/>
        </p:xfrm>
        <a:graphic>
          <a:graphicData uri="http://schemas.openxmlformats.org/presentationml/2006/ole">
            <p:oleObj spid="_x0000_s1032" name="Equation" r:id="rId9" imgW="1155600" imgH="393480" progId="Equation.DSMT4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4139952" y="4293096"/>
          <a:ext cx="2501900" cy="1019175"/>
        </p:xfrm>
        <a:graphic>
          <a:graphicData uri="http://schemas.openxmlformats.org/presentationml/2006/ole">
            <p:oleObj spid="_x0000_s1033" name="Equation" r:id="rId10" imgW="96516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Simplifying algebraic fractions</a:t>
            </a:r>
            <a:br>
              <a:rPr lang="en-GB" dirty="0" smtClean="0"/>
            </a:br>
            <a:r>
              <a:rPr lang="en-GB" dirty="0" smtClean="0"/>
              <a:t>Cancel factors in the top with factors in the bottom</a:t>
            </a: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611563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Simplify </a:t>
            </a:r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4" name="Object 1"/>
          <p:cNvGraphicFramePr>
            <a:graphicFrameLocks noChangeAspect="1"/>
          </p:cNvGraphicFramePr>
          <p:nvPr/>
        </p:nvGraphicFramePr>
        <p:xfrm>
          <a:off x="2123728" y="2209800"/>
          <a:ext cx="2667000" cy="942975"/>
        </p:xfrm>
        <a:graphic>
          <a:graphicData uri="http://schemas.openxmlformats.org/presentationml/2006/ole">
            <p:oleObj spid="_x0000_s43010" name="Equation" r:id="rId3" imgW="1269720" imgH="444240" progId="Equation.DSMT4">
              <p:embed/>
            </p:oleObj>
          </a:graphicData>
        </a:graphic>
      </p:graphicFrame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692150" y="3684588"/>
          <a:ext cx="4478338" cy="1344612"/>
        </p:xfrm>
        <a:graphic>
          <a:graphicData uri="http://schemas.openxmlformats.org/presentationml/2006/ole">
            <p:oleObj spid="_x0000_s43011" name="Equation" r:id="rId4" imgW="1409400" imgH="419040" progId="Equation.DSMT4">
              <p:embed/>
            </p:oleObj>
          </a:graphicData>
        </a:graphic>
      </p:graphicFrame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5181600" y="3657600"/>
          <a:ext cx="2098675" cy="1371600"/>
        </p:xfrm>
        <a:graphic>
          <a:graphicData uri="http://schemas.openxmlformats.org/presentationml/2006/ole">
            <p:oleObj spid="_x0000_s43012" name="Equation" r:id="rId5" imgW="647640" imgH="419040" progId="Equation.DSMT4">
              <p:embed/>
            </p:oleObj>
          </a:graphicData>
        </a:graphic>
      </p:graphicFrame>
      <p:cxnSp>
        <p:nvCxnSpPr>
          <p:cNvPr id="9" name="Straight Connector 8"/>
          <p:cNvCxnSpPr/>
          <p:nvPr/>
        </p:nvCxnSpPr>
        <p:spPr>
          <a:xfrm flipV="1">
            <a:off x="2667000" y="3733800"/>
            <a:ext cx="1219200" cy="4572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886200" y="4495800"/>
            <a:ext cx="1219200" cy="4572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2400" y="3733800"/>
            <a:ext cx="1219200" cy="4572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667000" y="4419600"/>
            <a:ext cx="1219200" cy="4572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Simplify these fractions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GB" dirty="0" smtClean="0"/>
              <a:t> 1.</a:t>
            </a:r>
          </a:p>
          <a:p>
            <a:pPr marL="514350" indent="-514350">
              <a:buNone/>
            </a:pPr>
            <a:endParaRPr lang="en-GB" dirty="0" smtClean="0"/>
          </a:p>
          <a:p>
            <a:pPr marL="514350" indent="-514350">
              <a:buNone/>
            </a:pPr>
            <a:endParaRPr lang="en-GB" dirty="0"/>
          </a:p>
          <a:p>
            <a:pPr marL="514350" indent="-514350">
              <a:buNone/>
            </a:pPr>
            <a:r>
              <a:rPr lang="en-GB" dirty="0" smtClean="0"/>
              <a:t>2.</a:t>
            </a:r>
          </a:p>
          <a:p>
            <a:pPr marL="514350" indent="-514350">
              <a:buNone/>
            </a:pPr>
            <a:endParaRPr lang="en-GB" dirty="0"/>
          </a:p>
          <a:p>
            <a:pPr marL="514350" indent="-514350">
              <a:buNone/>
            </a:pPr>
            <a:endParaRPr lang="en-GB" dirty="0" smtClean="0"/>
          </a:p>
          <a:p>
            <a:pPr marL="514350" indent="-514350">
              <a:buNone/>
            </a:pPr>
            <a:r>
              <a:rPr lang="en-GB" dirty="0" smtClean="0"/>
              <a:t>3. </a:t>
            </a:r>
          </a:p>
          <a:p>
            <a:pPr marL="514350" indent="-514350">
              <a:buNone/>
            </a:pPr>
            <a:endParaRPr lang="en-GB" dirty="0"/>
          </a:p>
          <a:p>
            <a:pPr marL="514350" indent="-514350">
              <a:buNone/>
            </a:pPr>
            <a:endParaRPr lang="en-GB" dirty="0" smtClean="0"/>
          </a:p>
          <a:p>
            <a:pPr marL="514350" indent="-514350">
              <a:buNone/>
            </a:pP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971600" y="1700808"/>
          <a:ext cx="2088232" cy="1044116"/>
        </p:xfrm>
        <a:graphic>
          <a:graphicData uri="http://schemas.openxmlformats.org/presentationml/2006/ole">
            <p:oleObj spid="_x0000_s2050" name="Equation" r:id="rId3" imgW="838080" imgH="419040" progId="Equation.DSMT4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3347864" y="1556792"/>
          <a:ext cx="2776601" cy="1080120"/>
        </p:xfrm>
        <a:graphic>
          <a:graphicData uri="http://schemas.openxmlformats.org/presentationml/2006/ole">
            <p:oleObj spid="_x0000_s2051" name="Equation" r:id="rId4" imgW="1079280" imgH="419040" progId="Equation.DSMT4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6156176" y="1556792"/>
          <a:ext cx="2739356" cy="1198761"/>
        </p:xfrm>
        <a:graphic>
          <a:graphicData uri="http://schemas.openxmlformats.org/presentationml/2006/ole">
            <p:oleObj spid="_x0000_s2052" name="Equation" r:id="rId5" imgW="901440" imgH="393480" progId="Equation.DSMT4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1115616" y="3068960"/>
          <a:ext cx="1866900" cy="1108075"/>
        </p:xfrm>
        <a:graphic>
          <a:graphicData uri="http://schemas.openxmlformats.org/presentationml/2006/ole">
            <p:oleObj spid="_x0000_s2054" name="Equation" r:id="rId6" imgW="749160" imgH="444240" progId="Equation.DSMT4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3203848" y="3068960"/>
          <a:ext cx="2468562" cy="1044575"/>
        </p:xfrm>
        <a:graphic>
          <a:graphicData uri="http://schemas.openxmlformats.org/presentationml/2006/ole">
            <p:oleObj spid="_x0000_s2055" name="Equation" r:id="rId7" imgW="990360" imgH="419040" progId="Equation.DSMT4">
              <p:embed/>
            </p:oleObj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6012160" y="3284984"/>
          <a:ext cx="1076325" cy="444500"/>
        </p:xfrm>
        <a:graphic>
          <a:graphicData uri="http://schemas.openxmlformats.org/presentationml/2006/ole">
            <p:oleObj spid="_x0000_s2056" name="Equation" r:id="rId8" imgW="431640" imgH="177480" progId="Equation.DSMT4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781050" y="4756150"/>
          <a:ext cx="2247900" cy="1044575"/>
        </p:xfrm>
        <a:graphic>
          <a:graphicData uri="http://schemas.openxmlformats.org/presentationml/2006/ole">
            <p:oleObj spid="_x0000_s2057" name="Equation" r:id="rId9" imgW="901440" imgH="419040" progId="Equation.DSMT4">
              <p:embed/>
            </p:oleObj>
          </a:graphicData>
        </a:graphic>
      </p:graphicFrame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3087688" y="4797425"/>
          <a:ext cx="2627312" cy="1044575"/>
        </p:xfrm>
        <a:graphic>
          <a:graphicData uri="http://schemas.openxmlformats.org/presentationml/2006/ole">
            <p:oleObj spid="_x0000_s2058" name="Equation" r:id="rId10" imgW="1054080" imgH="419040" progId="Equation.DSMT4">
              <p:embed/>
            </p:oleObj>
          </a:graphicData>
        </a:graphic>
      </p:graphicFrame>
      <p:graphicFrame>
        <p:nvGraphicFramePr>
          <p:cNvPr id="2059" name="Object 11"/>
          <p:cNvGraphicFramePr>
            <a:graphicFrameLocks noChangeAspect="1"/>
          </p:cNvGraphicFramePr>
          <p:nvPr/>
        </p:nvGraphicFramePr>
        <p:xfrm>
          <a:off x="6012160" y="4797152"/>
          <a:ext cx="1646237" cy="1044575"/>
        </p:xfrm>
        <a:graphic>
          <a:graphicData uri="http://schemas.openxmlformats.org/presentationml/2006/ole">
            <p:oleObj spid="_x0000_s2059" name="Equation" r:id="rId11" imgW="660240" imgH="419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Dividing (or fractions) </a:t>
            </a:r>
            <a:br>
              <a:rPr lang="en-GB" dirty="0" smtClean="0"/>
            </a:br>
            <a:r>
              <a:rPr lang="en-GB" dirty="0" smtClean="0"/>
              <a:t>when the top is not easily factorised</a:t>
            </a:r>
            <a:endParaRPr lang="en-GB" dirty="0" smtClean="0">
              <a:latin typeface="Times New Roman" pitchFamily="18" charset="0"/>
            </a:endParaRPr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1115616" y="1412776"/>
          <a:ext cx="4248472" cy="1178767"/>
        </p:xfrm>
        <a:graphic>
          <a:graphicData uri="http://schemas.openxmlformats.org/presentationml/2006/ole">
            <p:oleObj spid="_x0000_s3074" name="Equation" r:id="rId3" imgW="1511280" imgH="419040" progId="Equation.DSMT4">
              <p:embed/>
            </p:oleObj>
          </a:graphicData>
        </a:graphic>
      </p:graphicFrame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684213" y="2708275"/>
            <a:ext cx="46799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Times New Roman" pitchFamily="18" charset="0"/>
              </a:rPr>
              <a:t>Write the </a:t>
            </a:r>
            <a:r>
              <a:rPr lang="en-GB" sz="2800" i="1">
                <a:latin typeface="Times New Roman" pitchFamily="18" charset="0"/>
              </a:rPr>
              <a:t>x</a:t>
            </a:r>
            <a:r>
              <a:rPr lang="en-GB" sz="2800">
                <a:latin typeface="Times New Roman" pitchFamily="18" charset="0"/>
              </a:rPr>
              <a:t> +3 on the outside and the first term on the inside</a:t>
            </a:r>
          </a:p>
        </p:txBody>
      </p:sp>
      <p:graphicFrame>
        <p:nvGraphicFramePr>
          <p:cNvPr id="52276" name="Group 52"/>
          <p:cNvGraphicFramePr>
            <a:graphicFrameLocks noGrp="1"/>
          </p:cNvGraphicFramePr>
          <p:nvPr>
            <p:ph sz="half" idx="2"/>
          </p:nvPr>
        </p:nvGraphicFramePr>
        <p:xfrm>
          <a:off x="4643438" y="3141663"/>
          <a:ext cx="4038600" cy="2015808"/>
        </p:xfrm>
        <a:graphic>
          <a:graphicData uri="http://schemas.openxmlformats.org/drawingml/2006/table">
            <a:tbl>
              <a:tblPr/>
              <a:tblGrid>
                <a:gridCol w="1009650"/>
                <a:gridCol w="1009650"/>
                <a:gridCol w="1009650"/>
                <a:gridCol w="1009650"/>
              </a:tblGrid>
              <a:tr h="97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  <a:r>
                        <a:rPr kumimoji="0" lang="en-GB" sz="28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en-GB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277" name="Text Box 53"/>
          <p:cNvSpPr txBox="1">
            <a:spLocks noChangeArrowheads="1"/>
          </p:cNvSpPr>
          <p:nvPr/>
        </p:nvSpPr>
        <p:spPr bwMode="auto">
          <a:xfrm>
            <a:off x="971550" y="4437063"/>
            <a:ext cx="3816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Times New Roman" pitchFamily="18" charset="0"/>
              </a:rPr>
              <a:t>Fill in the first column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Dividing (or fractions) </a:t>
            </a:r>
            <a:br>
              <a:rPr lang="en-GB" dirty="0" smtClean="0"/>
            </a:br>
            <a:r>
              <a:rPr lang="en-GB" dirty="0" smtClean="0"/>
              <a:t>when the top is not easily factorised</a:t>
            </a:r>
            <a:endParaRPr lang="en-GB" dirty="0" smtClean="0">
              <a:latin typeface="Times New Roman" pitchFamily="18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684213" y="2708275"/>
            <a:ext cx="5111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Times New Roman" pitchFamily="18" charset="0"/>
              </a:rPr>
              <a:t>How many more </a:t>
            </a:r>
            <a:r>
              <a:rPr lang="en-GB" sz="2800" i="1">
                <a:latin typeface="Times New Roman" pitchFamily="18" charset="0"/>
              </a:rPr>
              <a:t>x</a:t>
            </a:r>
            <a:r>
              <a:rPr lang="en-GB" sz="2800" baseline="30000">
                <a:latin typeface="Times New Roman" pitchFamily="18" charset="0"/>
              </a:rPr>
              <a:t>2 </a:t>
            </a:r>
            <a:r>
              <a:rPr lang="en-GB" sz="2800">
                <a:latin typeface="Times New Roman" pitchFamily="18" charset="0"/>
              </a:rPr>
              <a:t>do we need?</a:t>
            </a:r>
          </a:p>
        </p:txBody>
      </p:sp>
      <p:graphicFrame>
        <p:nvGraphicFramePr>
          <p:cNvPr id="60421" name="Group 5"/>
          <p:cNvGraphicFramePr>
            <a:graphicFrameLocks noGrp="1"/>
          </p:cNvGraphicFramePr>
          <p:nvPr>
            <p:ph sz="half" idx="2"/>
          </p:nvPr>
        </p:nvGraphicFramePr>
        <p:xfrm>
          <a:off x="4643438" y="3141663"/>
          <a:ext cx="4038600" cy="2015808"/>
        </p:xfrm>
        <a:graphic>
          <a:graphicData uri="http://schemas.openxmlformats.org/drawingml/2006/table">
            <a:tbl>
              <a:tblPr/>
              <a:tblGrid>
                <a:gridCol w="1009650"/>
                <a:gridCol w="1009650"/>
                <a:gridCol w="1009650"/>
                <a:gridCol w="1009650"/>
              </a:tblGrid>
              <a:tr h="97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  <a:r>
                        <a:rPr kumimoji="0" lang="en-GB" sz="28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GB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  <a:r>
                        <a:rPr kumimoji="0" lang="en-GB" sz="28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en-GB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3x</a:t>
                      </a:r>
                      <a:r>
                        <a:rPr kumimoji="0" lang="en-GB" sz="28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GB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1505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827584" y="1484784"/>
          <a:ext cx="4154643" cy="1152128"/>
        </p:xfrm>
        <a:graphic>
          <a:graphicData uri="http://schemas.openxmlformats.org/presentationml/2006/ole">
            <p:oleObj spid="_x0000_s21505" name="Equation" r:id="rId3" imgW="1511280" imgH="419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Dividing (or fractions) </a:t>
            </a:r>
            <a:br>
              <a:rPr lang="en-GB" dirty="0" smtClean="0"/>
            </a:br>
            <a:r>
              <a:rPr lang="en-GB" dirty="0" smtClean="0"/>
              <a:t>when the top is not easily factorised</a:t>
            </a:r>
            <a:endParaRPr lang="en-GB" dirty="0" smtClean="0">
              <a:latin typeface="Times New Roman" pitchFamily="18" charset="0"/>
            </a:endParaRP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684213" y="2708275"/>
            <a:ext cx="4679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Times New Roman" pitchFamily="18" charset="0"/>
              </a:rPr>
              <a:t>Finish off the table</a:t>
            </a:r>
          </a:p>
        </p:txBody>
      </p:sp>
      <p:graphicFrame>
        <p:nvGraphicFramePr>
          <p:cNvPr id="61445" name="Group 5"/>
          <p:cNvGraphicFramePr>
            <a:graphicFrameLocks noGrp="1"/>
          </p:cNvGraphicFramePr>
          <p:nvPr>
            <p:ph sz="half" idx="2"/>
          </p:nvPr>
        </p:nvGraphicFramePr>
        <p:xfrm>
          <a:off x="4643438" y="3141663"/>
          <a:ext cx="4038600" cy="2015808"/>
        </p:xfrm>
        <a:graphic>
          <a:graphicData uri="http://schemas.openxmlformats.org/drawingml/2006/table">
            <a:tbl>
              <a:tblPr/>
              <a:tblGrid>
                <a:gridCol w="1009650"/>
                <a:gridCol w="1009650"/>
                <a:gridCol w="1009650"/>
                <a:gridCol w="1009650"/>
              </a:tblGrid>
              <a:tr h="97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  <a:r>
                        <a:rPr kumimoji="0" lang="en-GB" sz="28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GB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  <a:r>
                        <a:rPr kumimoji="0" lang="en-GB" sz="28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en-GB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4x</a:t>
                      </a:r>
                      <a:r>
                        <a:rPr kumimoji="0" lang="en-GB" sz="28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GB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3x</a:t>
                      </a:r>
                      <a:r>
                        <a:rPr kumimoji="0" lang="en-GB" sz="28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GB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graphicFrame>
        <p:nvGraphicFramePr>
          <p:cNvPr id="20481" name="Object 4"/>
          <p:cNvGraphicFramePr>
            <a:graphicFrameLocks noChangeAspect="1"/>
          </p:cNvGraphicFramePr>
          <p:nvPr/>
        </p:nvGraphicFramePr>
        <p:xfrm>
          <a:off x="1116013" y="1412875"/>
          <a:ext cx="4248150" cy="1177925"/>
        </p:xfrm>
        <a:graphic>
          <a:graphicData uri="http://schemas.openxmlformats.org/presentationml/2006/ole">
            <p:oleObj spid="_x0000_s20481" name="Equation" r:id="rId3" imgW="1511280" imgH="419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Dividing (or fractions) </a:t>
            </a:r>
            <a:br>
              <a:rPr lang="en-GB" dirty="0" smtClean="0"/>
            </a:br>
            <a:r>
              <a:rPr lang="en-GB" dirty="0" smtClean="0"/>
              <a:t>when the top is not easily factorised</a:t>
            </a:r>
            <a:endParaRPr lang="en-GB" dirty="0" smtClean="0">
              <a:latin typeface="Times New Roman" pitchFamily="18" charset="0"/>
            </a:endParaRPr>
          </a:p>
        </p:txBody>
      </p:sp>
      <p:graphicFrame>
        <p:nvGraphicFramePr>
          <p:cNvPr id="62469" name="Group 5"/>
          <p:cNvGraphicFramePr>
            <a:graphicFrameLocks noGrp="1"/>
          </p:cNvGraphicFramePr>
          <p:nvPr>
            <p:ph sz="quarter" idx="2"/>
          </p:nvPr>
        </p:nvGraphicFramePr>
        <p:xfrm>
          <a:off x="4572000" y="1484313"/>
          <a:ext cx="4038600" cy="2185988"/>
        </p:xfrm>
        <a:graphic>
          <a:graphicData uri="http://schemas.openxmlformats.org/drawingml/2006/table">
            <a:tbl>
              <a:tblPr/>
              <a:tblGrid>
                <a:gridCol w="1009650"/>
                <a:gridCol w="1009650"/>
                <a:gridCol w="1009650"/>
                <a:gridCol w="1009650"/>
              </a:tblGrid>
              <a:tr h="1063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  <a:r>
                        <a:rPr kumimoji="0" lang="en-GB" sz="28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GB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4x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-12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3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  <a:r>
                        <a:rPr kumimoji="0" lang="en-GB" sz="28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en-GB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4x</a:t>
                      </a:r>
                      <a:r>
                        <a:rPr kumimoji="0" lang="en-GB" sz="28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GB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-12x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3x</a:t>
                      </a:r>
                      <a:r>
                        <a:rPr kumimoji="0" lang="en-GB" sz="28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endParaRPr kumimoji="0" lang="en-GB" sz="2800" b="0" i="1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12x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-36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2492" name="Object 28"/>
          <p:cNvGraphicFramePr>
            <a:graphicFrameLocks noChangeAspect="1"/>
          </p:cNvGraphicFramePr>
          <p:nvPr>
            <p:ph sz="quarter" idx="3"/>
          </p:nvPr>
        </p:nvGraphicFramePr>
        <p:xfrm>
          <a:off x="2857500" y="4103688"/>
          <a:ext cx="5303303" cy="1197520"/>
        </p:xfrm>
        <a:graphic>
          <a:graphicData uri="http://schemas.openxmlformats.org/presentationml/2006/ole">
            <p:oleObj spid="_x0000_s6147" name="Equation" r:id="rId3" imgW="1968480" imgH="444240" progId="Equation.DSMT4">
              <p:embed/>
            </p:oleObj>
          </a:graphicData>
        </a:graphic>
      </p:graphicFrame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1116013" y="1412875"/>
          <a:ext cx="4248150" cy="1177925"/>
        </p:xfrm>
        <a:graphic>
          <a:graphicData uri="http://schemas.openxmlformats.org/presentationml/2006/ole">
            <p:oleObj spid="_x0000_s6148" name="Equation" r:id="rId4" imgW="1511280" imgH="419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you think of this?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64904"/>
            <a:ext cx="4038600" cy="3561259"/>
          </a:xfrm>
        </p:spPr>
        <p:txBody>
          <a:bodyPr/>
          <a:lstStyle/>
          <a:p>
            <a:r>
              <a:rPr lang="en-GB" dirty="0" smtClean="0"/>
              <a:t>What should it be?</a:t>
            </a:r>
          </a:p>
          <a:p>
            <a:endParaRPr lang="en-GB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589338" y="1268413"/>
          <a:ext cx="2379662" cy="1487487"/>
        </p:xfrm>
        <a:graphic>
          <a:graphicData uri="http://schemas.openxmlformats.org/presentationml/2006/ole">
            <p:oleObj spid="_x0000_s34818" name="Equation" r:id="rId4" imgW="711000" imgH="444240" progId="Equation.DSMT4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619672" y="3429000"/>
          <a:ext cx="4374486" cy="864096"/>
        </p:xfrm>
        <a:graphic>
          <a:graphicData uri="http://schemas.openxmlformats.org/presentationml/2006/ole">
            <p:oleObj spid="_x0000_s34819" name="Equation" r:id="rId5" imgW="1028520" imgH="203040" progId="Equation.DSMT4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724128" y="1628800"/>
          <a:ext cx="1978113" cy="791245"/>
        </p:xfrm>
        <a:graphic>
          <a:graphicData uri="http://schemas.openxmlformats.org/presentationml/2006/ole">
            <p:oleObj spid="_x0000_s34820" name="Equation" r:id="rId6" imgW="507960" imgH="203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Partial fractions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Check what you need for your syllabus – some need a quadratic factor as well as distinct linear factors and a repeated linear factor.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685800" y="457200"/>
            <a:ext cx="7696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dirty="0" smtClean="0"/>
              <a:t>Example with a repeated </a:t>
            </a:r>
            <a:r>
              <a:rPr lang="en-GB" sz="4000" dirty="0"/>
              <a:t>factor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0" y="2743200"/>
            <a:ext cx="8915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/>
              <a:t>Multiply by denominator   </a:t>
            </a:r>
          </a:p>
          <a:p>
            <a:pPr>
              <a:spcBef>
                <a:spcPct val="50000"/>
              </a:spcBef>
            </a:pPr>
            <a:r>
              <a:rPr lang="en-GB" sz="2000" dirty="0"/>
              <a:t> </a:t>
            </a:r>
            <a:endParaRPr lang="en-GB" sz="2400" dirty="0"/>
          </a:p>
        </p:txBody>
      </p:sp>
      <p:sp>
        <p:nvSpPr>
          <p:cNvPr id="14360" name="Text Box 24"/>
          <p:cNvSpPr txBox="1">
            <a:spLocks noChangeArrowheads="1"/>
          </p:cNvSpPr>
          <p:nvPr/>
        </p:nvSpPr>
        <p:spPr bwMode="auto">
          <a:xfrm>
            <a:off x="228600" y="3733800"/>
            <a:ext cx="8229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/>
              <a:t>Substitute x = -1</a:t>
            </a: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228600" y="5257800"/>
            <a:ext cx="8229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/>
              <a:t>Substitute x = 2</a:t>
            </a: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7105" name="Object 1"/>
          <p:cNvGraphicFramePr>
            <a:graphicFrameLocks noChangeAspect="1"/>
          </p:cNvGraphicFramePr>
          <p:nvPr/>
        </p:nvGraphicFramePr>
        <p:xfrm>
          <a:off x="683568" y="1412776"/>
          <a:ext cx="2272953" cy="1052736"/>
        </p:xfrm>
        <a:graphic>
          <a:graphicData uri="http://schemas.openxmlformats.org/presentationml/2006/ole">
            <p:oleObj spid="_x0000_s47105" name="Equation" r:id="rId3" imgW="901309" imgH="418918" progId="Equation.DSMT4">
              <p:embed/>
            </p:oleObj>
          </a:graphicData>
        </a:graphic>
      </p:graphicFrame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3059113" y="1412875"/>
          <a:ext cx="4356100" cy="1052513"/>
        </p:xfrm>
        <a:graphic>
          <a:graphicData uri="http://schemas.openxmlformats.org/presentationml/2006/ole">
            <p:oleObj spid="_x0000_s47107" name="Equation" r:id="rId4" imgW="1726920" imgH="419040" progId="Equation.DSMT4">
              <p:embed/>
            </p:oleObj>
          </a:graphicData>
        </a:graphic>
      </p:graphicFrame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755576" y="3140968"/>
          <a:ext cx="6623051" cy="573087"/>
        </p:xfrm>
        <a:graphic>
          <a:graphicData uri="http://schemas.openxmlformats.org/presentationml/2006/ole">
            <p:oleObj spid="_x0000_s47108" name="Equation" r:id="rId5" imgW="2628720" imgH="228600" progId="Equation.DSMT4">
              <p:embed/>
            </p:oleObj>
          </a:graphicData>
        </a:graphic>
      </p:graphicFrame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899592" y="4440088"/>
          <a:ext cx="4159250" cy="573088"/>
        </p:xfrm>
        <a:graphic>
          <a:graphicData uri="http://schemas.openxmlformats.org/presentationml/2006/ole">
            <p:oleObj spid="_x0000_s47109" name="Equation" r:id="rId6" imgW="1650960" imgH="228600" progId="Equation.DSMT4">
              <p:embed/>
            </p:oleObj>
          </a:graphicData>
        </a:graphic>
      </p:graphicFrame>
      <p:graphicFrame>
        <p:nvGraphicFramePr>
          <p:cNvPr id="47110" name="Object 6"/>
          <p:cNvGraphicFramePr>
            <a:graphicFrameLocks noChangeAspect="1"/>
          </p:cNvGraphicFramePr>
          <p:nvPr/>
        </p:nvGraphicFramePr>
        <p:xfrm>
          <a:off x="5868144" y="4169767"/>
          <a:ext cx="1279525" cy="987425"/>
        </p:xfrm>
        <a:graphic>
          <a:graphicData uri="http://schemas.openxmlformats.org/presentationml/2006/ole">
            <p:oleObj spid="_x0000_s47110" name="Equation" r:id="rId7" imgW="507960" imgH="393480" progId="Equation.DSMT4">
              <p:embed/>
            </p:oleObj>
          </a:graphicData>
        </a:graphic>
      </p:graphicFrame>
      <p:graphicFrame>
        <p:nvGraphicFramePr>
          <p:cNvPr id="47111" name="Object 7"/>
          <p:cNvGraphicFramePr>
            <a:graphicFrameLocks noChangeAspect="1"/>
          </p:cNvGraphicFramePr>
          <p:nvPr/>
        </p:nvGraphicFramePr>
        <p:xfrm>
          <a:off x="1235075" y="5764213"/>
          <a:ext cx="3487738" cy="511175"/>
        </p:xfrm>
        <a:graphic>
          <a:graphicData uri="http://schemas.openxmlformats.org/presentationml/2006/ole">
            <p:oleObj spid="_x0000_s47111" name="Equation" r:id="rId8" imgW="1384200" imgH="203040" progId="Equation.DSMT4">
              <p:embed/>
            </p:oleObj>
          </a:graphicData>
        </a:graphic>
      </p:graphicFrame>
      <p:graphicFrame>
        <p:nvGraphicFramePr>
          <p:cNvPr id="47112" name="Object 8"/>
          <p:cNvGraphicFramePr>
            <a:graphicFrameLocks noChangeAspect="1"/>
          </p:cNvGraphicFramePr>
          <p:nvPr/>
        </p:nvGraphicFramePr>
        <p:xfrm>
          <a:off x="5940425" y="5445125"/>
          <a:ext cx="990600" cy="987425"/>
        </p:xfrm>
        <a:graphic>
          <a:graphicData uri="http://schemas.openxmlformats.org/presentationml/2006/ole">
            <p:oleObj spid="_x0000_s47112" name="Equation" r:id="rId9" imgW="39348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9" grpId="0"/>
      <p:bldP spid="14360" grpId="0"/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304800" y="1905000"/>
            <a:ext cx="8229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/>
              <a:t>Equate the x</a:t>
            </a:r>
            <a:r>
              <a:rPr lang="en-GB" sz="2400" baseline="30000"/>
              <a:t>2</a:t>
            </a:r>
            <a:r>
              <a:rPr lang="en-GB" sz="2400"/>
              <a:t> coefficients</a:t>
            </a:r>
          </a:p>
        </p:txBody>
      </p: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228600" y="4800600"/>
            <a:ext cx="800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/>
              <a:t>Now rewrite</a:t>
            </a:r>
          </a:p>
        </p:txBody>
      </p:sp>
      <p:graphicFrame>
        <p:nvGraphicFramePr>
          <p:cNvPr id="46081" name="Object 1"/>
          <p:cNvGraphicFramePr>
            <a:graphicFrameLocks noChangeAspect="1"/>
          </p:cNvGraphicFramePr>
          <p:nvPr/>
        </p:nvGraphicFramePr>
        <p:xfrm>
          <a:off x="539552" y="692696"/>
          <a:ext cx="6623050" cy="573087"/>
        </p:xfrm>
        <a:graphic>
          <a:graphicData uri="http://schemas.openxmlformats.org/presentationml/2006/ole">
            <p:oleObj spid="_x0000_s46081" name="Equation" r:id="rId3" imgW="2628720" imgH="228600" progId="Equation.DSMT4">
              <p:embed/>
            </p:oleObj>
          </a:graphicData>
        </a:graphic>
      </p:graphicFrame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4283968" y="1916832"/>
          <a:ext cx="1536700" cy="446087"/>
        </p:xfrm>
        <a:graphic>
          <a:graphicData uri="http://schemas.openxmlformats.org/presentationml/2006/ole">
            <p:oleObj spid="_x0000_s46082" name="Equation" r:id="rId4" imgW="609480" imgH="177480" progId="Equation.DSMT4">
              <p:embed/>
            </p:oleObj>
          </a:graphicData>
        </a:graphic>
      </p:graphicFrame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6643688" y="1844675"/>
          <a:ext cx="1023937" cy="987425"/>
        </p:xfrm>
        <a:graphic>
          <a:graphicData uri="http://schemas.openxmlformats.org/presentationml/2006/ole">
            <p:oleObj spid="_x0000_s46083" name="Equation" r:id="rId5" imgW="406080" imgH="393480" progId="Equation.DSMT4">
              <p:embed/>
            </p:oleObj>
          </a:graphicData>
        </a:graphic>
      </p:graphicFrame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684213" y="2996952"/>
          <a:ext cx="2271712" cy="1052513"/>
        </p:xfrm>
        <a:graphic>
          <a:graphicData uri="http://schemas.openxmlformats.org/presentationml/2006/ole">
            <p:oleObj spid="_x0000_s46084" name="Equation" r:id="rId6" imgW="901309" imgH="418918" progId="Equation.DSMT4">
              <p:embed/>
            </p:oleObj>
          </a:graphicData>
        </a:graphic>
      </p:graphicFrame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3059113" y="2996952"/>
          <a:ext cx="4356100" cy="1052513"/>
        </p:xfrm>
        <a:graphic>
          <a:graphicData uri="http://schemas.openxmlformats.org/presentationml/2006/ole">
            <p:oleObj spid="_x0000_s46085" name="Equation" r:id="rId7" imgW="1726920" imgH="419040" progId="Equation.DSMT4">
              <p:embed/>
            </p:oleObj>
          </a:graphicData>
        </a:graphic>
      </p:graphicFrame>
      <p:graphicFrame>
        <p:nvGraphicFramePr>
          <p:cNvPr id="46086" name="Object 6"/>
          <p:cNvGraphicFramePr>
            <a:graphicFrameLocks noChangeAspect="1"/>
          </p:cNvGraphicFramePr>
          <p:nvPr/>
        </p:nvGraphicFramePr>
        <p:xfrm>
          <a:off x="539552" y="5184799"/>
          <a:ext cx="2271712" cy="1052513"/>
        </p:xfrm>
        <a:graphic>
          <a:graphicData uri="http://schemas.openxmlformats.org/presentationml/2006/ole">
            <p:oleObj spid="_x0000_s46086" name="Equation" r:id="rId8" imgW="901309" imgH="418918" progId="Equation.DSMT4">
              <p:embed/>
            </p:oleObj>
          </a:graphicData>
        </a:graphic>
      </p:graphicFrame>
      <p:graphicFrame>
        <p:nvGraphicFramePr>
          <p:cNvPr id="46087" name="Object 7"/>
          <p:cNvGraphicFramePr>
            <a:graphicFrameLocks noChangeAspect="1"/>
          </p:cNvGraphicFramePr>
          <p:nvPr/>
        </p:nvGraphicFramePr>
        <p:xfrm>
          <a:off x="2859088" y="5184775"/>
          <a:ext cx="4900612" cy="1052513"/>
        </p:xfrm>
        <a:graphic>
          <a:graphicData uri="http://schemas.openxmlformats.org/presentationml/2006/ole">
            <p:oleObj spid="_x0000_s46087" name="Equation" r:id="rId9" imgW="1942920" imgH="419040" progId="Equation.DSMT4">
              <p:embed/>
            </p:oleObj>
          </a:graphicData>
        </a:graphic>
      </p:graphicFrame>
      <p:sp>
        <p:nvSpPr>
          <p:cNvPr id="11" name="Cloud Callout 10"/>
          <p:cNvSpPr/>
          <p:nvPr/>
        </p:nvSpPr>
        <p:spPr>
          <a:xfrm>
            <a:off x="5148064" y="3933056"/>
            <a:ext cx="3816424" cy="1368152"/>
          </a:xfrm>
          <a:prstGeom prst="cloudCallout">
            <a:avLst>
              <a:gd name="adj1" fmla="val -16586"/>
              <a:gd name="adj2" fmla="val 686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Just watch when integrating this that only the first two terms give natural logs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6" grpId="0"/>
      <p:bldP spid="25" grpId="0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to reduce student algebraic errors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Consistent approach</a:t>
            </a:r>
          </a:p>
          <a:p>
            <a:r>
              <a:rPr lang="en-GB" dirty="0" smtClean="0"/>
              <a:t>Debunking misconceptions</a:t>
            </a:r>
          </a:p>
          <a:p>
            <a:r>
              <a:rPr lang="en-GB" dirty="0" smtClean="0"/>
              <a:t>Realising when expressions are equivalent</a:t>
            </a:r>
          </a:p>
          <a:p>
            <a:r>
              <a:rPr lang="en-GB" dirty="0" smtClean="0"/>
              <a:t>The importance of checking</a:t>
            </a:r>
          </a:p>
          <a:p>
            <a:pPr lvl="1"/>
            <a:r>
              <a:rPr lang="en-GB" dirty="0" smtClean="0"/>
              <a:t>Routines built in</a:t>
            </a:r>
          </a:p>
          <a:p>
            <a:pPr lvl="1"/>
            <a:r>
              <a:rPr lang="en-GB" dirty="0" smtClean="0"/>
              <a:t>Table mode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1983</TotalTime>
  <Words>914</Words>
  <Application>Microsoft Office PowerPoint</Application>
  <PresentationFormat>On-screen Show (4:3)</PresentationFormat>
  <Paragraphs>235</Paragraphs>
  <Slides>31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Equation</vt:lpstr>
      <vt:lpstr>Teaching and assessing  C3 and C4 Mathematics:  Effective approaches  to enhance student achievement </vt:lpstr>
      <vt:lpstr>Outline for the day</vt:lpstr>
      <vt:lpstr>Teaching more advanced Algebra</vt:lpstr>
      <vt:lpstr>Mappings</vt:lpstr>
      <vt:lpstr>Slide 5</vt:lpstr>
      <vt:lpstr>Slide 6</vt:lpstr>
      <vt:lpstr>Slide 7</vt:lpstr>
      <vt:lpstr>Definition of a FUNCTION</vt:lpstr>
      <vt:lpstr>Notation </vt:lpstr>
      <vt:lpstr>Example</vt:lpstr>
      <vt:lpstr>Transformations of Graphs</vt:lpstr>
      <vt:lpstr>Examples</vt:lpstr>
      <vt:lpstr>Slide 13</vt:lpstr>
      <vt:lpstr>The exponential function</vt:lpstr>
      <vt:lpstr>Graph of y = lnx</vt:lpstr>
      <vt:lpstr>Sketching transformations of exponential graphs</vt:lpstr>
      <vt:lpstr>The laws of indices</vt:lpstr>
      <vt:lpstr>The laws of logs</vt:lpstr>
      <vt:lpstr>Rewriting log and index form </vt:lpstr>
      <vt:lpstr>Algebraic fractions - misconceptions Which of these are right and which are wrong?</vt:lpstr>
      <vt:lpstr>Simplifying algebraic fractions Cancel factors in the top with factors in the bottom</vt:lpstr>
      <vt:lpstr>Simplify these fractions</vt:lpstr>
      <vt:lpstr>Dividing (or fractions)  when the top is not easily factorised</vt:lpstr>
      <vt:lpstr>Dividing (or fractions)  when the top is not easily factorised</vt:lpstr>
      <vt:lpstr>Dividing (or fractions)  when the top is not easily factorised</vt:lpstr>
      <vt:lpstr>Dividing (or fractions)  when the top is not easily factorised</vt:lpstr>
      <vt:lpstr>What do you think of this?</vt:lpstr>
      <vt:lpstr>Partial fractions</vt:lpstr>
      <vt:lpstr>Slide 29</vt:lpstr>
      <vt:lpstr>Slide 30</vt:lpstr>
      <vt:lpstr>How to reduce student algebraic errors</vt:lpstr>
    </vt:vector>
  </TitlesOfParts>
  <Company>RM plc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more advanced algebra</dc:title>
  <dc:creator>JEWELL_R</dc:creator>
  <cp:lastModifiedBy>Rose Jewell</cp:lastModifiedBy>
  <cp:revision>86</cp:revision>
  <dcterms:created xsi:type="dcterms:W3CDTF">2013-01-10T14:26:36Z</dcterms:created>
  <dcterms:modified xsi:type="dcterms:W3CDTF">2016-11-08T10:16:27Z</dcterms:modified>
</cp:coreProperties>
</file>