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66D0E-1072-47A6-B8FC-E65FC1AAD1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3349E-F3CE-4811-B23E-ACC941F872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ED016-8529-419A-8946-D4D61B40BA86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4BB3A-CD9B-4560-BA05-A0B4D306264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4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Methods for teaching</a:t>
            </a:r>
            <a:br>
              <a:rPr lang="en-GB" dirty="0" smtClean="0"/>
            </a:br>
            <a:r>
              <a:rPr lang="en-GB" dirty="0" smtClean="0"/>
              <a:t>differentiation and integration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86200"/>
            <a:ext cx="8382000" cy="26670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GB" sz="4200" dirty="0" smtClean="0"/>
              <a:t>Understanding the chain rule, product rule and quotient rule</a:t>
            </a:r>
          </a:p>
          <a:p>
            <a:pPr lvl="0"/>
            <a:r>
              <a:rPr lang="en-GB" sz="4200" dirty="0" smtClean="0"/>
              <a:t>Building a thorough understanding of differentiation techniques</a:t>
            </a:r>
          </a:p>
          <a:p>
            <a:pPr lvl="0"/>
            <a:r>
              <a:rPr lang="en-GB" sz="4200" dirty="0" smtClean="0"/>
              <a:t>Answering tough calculus questions, gain an understanding of integration techniques</a:t>
            </a:r>
          </a:p>
          <a:p>
            <a:pPr lvl="0"/>
            <a:r>
              <a:rPr lang="en-GB" sz="4200" dirty="0" smtClean="0"/>
              <a:t>Dealing with the multi-step, more wordy questions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Chain rule for composite functions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 eaLnBrk="1" hangingPunct="1"/>
            <a:r>
              <a:rPr lang="en-GB" smtClean="0"/>
              <a:t>To differentiate a function of a function, we use a new letter u to help us to write the function in two steps.</a:t>
            </a:r>
          </a:p>
          <a:p>
            <a:pPr eaLnBrk="1" hangingPunct="1"/>
            <a:r>
              <a:rPr lang="en-GB" smtClean="0"/>
              <a:t>We find the separate derivatives, and use the chain rule to help us combine them into the answer.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1476375" y="4437063"/>
          <a:ext cx="2925763" cy="1439862"/>
        </p:xfrm>
        <a:graphic>
          <a:graphicData uri="http://schemas.openxmlformats.org/presentationml/2006/ole">
            <p:oleObj spid="_x0000_s1026" name="Equation" r:id="rId3" imgW="7999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30925" cy="1143000"/>
          </a:xfrm>
        </p:spPr>
        <p:txBody>
          <a:bodyPr/>
          <a:lstStyle/>
          <a:p>
            <a:pPr eaLnBrk="1" hangingPunct="1"/>
            <a:r>
              <a:rPr lang="en-GB" smtClean="0"/>
              <a:t>1. Differentiate </a:t>
            </a:r>
          </a:p>
        </p:txBody>
      </p:sp>
      <p:sp>
        <p:nvSpPr>
          <p:cNvPr id="4103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7786688" cy="551656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sz="2800" dirty="0" smtClean="0">
                <a:solidFill>
                  <a:srgbClr val="3366FF"/>
                </a:solidFill>
              </a:rPr>
              <a:t>Write </a:t>
            </a:r>
          </a:p>
          <a:p>
            <a:pPr eaLnBrk="1" hangingPunct="1">
              <a:buFontTx/>
              <a:buNone/>
            </a:pPr>
            <a:endParaRPr lang="en-GB" sz="2800" dirty="0" smtClean="0">
              <a:solidFill>
                <a:srgbClr val="3366FF"/>
              </a:solidFill>
            </a:endParaRPr>
          </a:p>
          <a:p>
            <a:pPr eaLnBrk="1" hangingPunct="1">
              <a:buFontTx/>
              <a:buNone/>
            </a:pPr>
            <a:r>
              <a:rPr lang="en-GB" sz="2800" dirty="0" smtClean="0">
                <a:solidFill>
                  <a:srgbClr val="3366FF"/>
                </a:solidFill>
              </a:rPr>
              <a:t>Differentiate each – take care with the name of each derivative</a:t>
            </a:r>
          </a:p>
          <a:p>
            <a:pPr eaLnBrk="1" hangingPunct="1">
              <a:buFontTx/>
              <a:buNone/>
            </a:pPr>
            <a:endParaRPr lang="en-GB" sz="2800" dirty="0" smtClean="0">
              <a:solidFill>
                <a:srgbClr val="3366FF"/>
              </a:solidFill>
            </a:endParaRPr>
          </a:p>
          <a:p>
            <a:pPr eaLnBrk="1" hangingPunct="1">
              <a:buFontTx/>
              <a:buNone/>
            </a:pPr>
            <a:endParaRPr lang="en-GB" sz="2800" dirty="0" smtClean="0">
              <a:solidFill>
                <a:srgbClr val="3366FF"/>
              </a:solidFill>
            </a:endParaRPr>
          </a:p>
          <a:p>
            <a:pPr eaLnBrk="1" hangingPunct="1">
              <a:buFontTx/>
              <a:buNone/>
            </a:pPr>
            <a:r>
              <a:rPr lang="en-GB" sz="2800" dirty="0" smtClean="0">
                <a:solidFill>
                  <a:srgbClr val="3366FF"/>
                </a:solidFill>
              </a:rPr>
              <a:t>Combine derivatives together</a:t>
            </a:r>
          </a:p>
          <a:p>
            <a:pPr eaLnBrk="1" hangingPunct="1">
              <a:buFontTx/>
              <a:buNone/>
            </a:pPr>
            <a:endParaRPr lang="en-GB" sz="2800" dirty="0">
              <a:solidFill>
                <a:srgbClr val="3366FF"/>
              </a:solidFill>
            </a:endParaRPr>
          </a:p>
          <a:p>
            <a:pPr eaLnBrk="1" hangingPunct="1">
              <a:buFontTx/>
              <a:buNone/>
            </a:pPr>
            <a:endParaRPr lang="en-GB" sz="2800" dirty="0" smtClean="0">
              <a:solidFill>
                <a:srgbClr val="3366FF"/>
              </a:solidFill>
            </a:endParaRPr>
          </a:p>
          <a:p>
            <a:pPr eaLnBrk="1" hangingPunct="1">
              <a:buFontTx/>
              <a:buNone/>
            </a:pPr>
            <a:endParaRPr lang="en-GB" sz="2800" dirty="0">
              <a:solidFill>
                <a:srgbClr val="3366FF"/>
              </a:solidFill>
            </a:endParaRPr>
          </a:p>
          <a:p>
            <a:pPr eaLnBrk="1" hangingPunct="1">
              <a:buFontTx/>
              <a:buNone/>
            </a:pPr>
            <a:r>
              <a:rPr lang="en-GB" sz="2800" dirty="0" smtClean="0">
                <a:solidFill>
                  <a:srgbClr val="3366FF"/>
                </a:solidFill>
              </a:rPr>
              <a:t>Encourage good students to do this in their head</a:t>
            </a: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2051050" y="1484313"/>
          <a:ext cx="4176713" cy="766762"/>
        </p:xfrm>
        <a:graphic>
          <a:graphicData uri="http://schemas.openxmlformats.org/presentationml/2006/ole">
            <p:oleObj spid="_x0000_s2050" name="Equation" r:id="rId3" imgW="1244520" imgH="228600" progId="Equation.3">
              <p:embed/>
            </p:oleObj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5508625" y="333375"/>
          <a:ext cx="3132138" cy="893763"/>
        </p:xfrm>
        <a:graphic>
          <a:graphicData uri="http://schemas.openxmlformats.org/presentationml/2006/ole">
            <p:oleObj spid="_x0000_s2051" name="Equation" r:id="rId4" imgW="799920" imgH="228600" progId="Equation.3">
              <p:embed/>
            </p:oleObj>
          </a:graphicData>
        </a:graphic>
      </p:graphicFrame>
      <p:graphicFrame>
        <p:nvGraphicFramePr>
          <p:cNvPr id="12297" name="Object 9"/>
          <p:cNvGraphicFramePr>
            <a:graphicFrameLocks noChangeAspect="1"/>
          </p:cNvGraphicFramePr>
          <p:nvPr>
            <p:ph sz="quarter" idx="3"/>
          </p:nvPr>
        </p:nvGraphicFramePr>
        <p:xfrm>
          <a:off x="2268538" y="2971800"/>
          <a:ext cx="3960812" cy="1265238"/>
        </p:xfrm>
        <a:graphic>
          <a:graphicData uri="http://schemas.openxmlformats.org/presentationml/2006/ole">
            <p:oleObj spid="_x0000_s2052" name="Equation" r:id="rId5" imgW="1231560" imgH="393480" progId="Equation.3">
              <p:embed/>
            </p:oleObj>
          </a:graphicData>
        </a:graphic>
      </p:graphicFrame>
      <p:graphicFrame>
        <p:nvGraphicFramePr>
          <p:cNvPr id="12299" name="Object 11"/>
          <p:cNvGraphicFramePr>
            <a:graphicFrameLocks noChangeAspect="1"/>
          </p:cNvGraphicFramePr>
          <p:nvPr/>
        </p:nvGraphicFramePr>
        <p:xfrm>
          <a:off x="1835150" y="4648200"/>
          <a:ext cx="6791325" cy="1231900"/>
        </p:xfrm>
        <a:graphic>
          <a:graphicData uri="http://schemas.openxmlformats.org/presentationml/2006/ole">
            <p:oleObj spid="_x0000_s2053" name="Equation" r:id="rId6" imgW="21715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30925" cy="1143000"/>
          </a:xfrm>
        </p:spPr>
        <p:txBody>
          <a:bodyPr/>
          <a:lstStyle/>
          <a:p>
            <a:pPr eaLnBrk="1" hangingPunct="1"/>
            <a:r>
              <a:rPr lang="en-GB" smtClean="0"/>
              <a:t>2. Differentiate </a:t>
            </a:r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866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dirty="0" smtClean="0">
                <a:solidFill>
                  <a:srgbClr val="3366FF"/>
                </a:solidFill>
              </a:rPr>
              <a:t>Write</a:t>
            </a:r>
            <a:r>
              <a:rPr lang="en-GB" sz="2800" dirty="0" smtClean="0"/>
              <a:t> </a:t>
            </a:r>
          </a:p>
          <a:p>
            <a:pPr eaLnBrk="1" hangingPunct="1">
              <a:buFontTx/>
              <a:buNone/>
            </a:pPr>
            <a:endParaRPr lang="en-GB" sz="2800" dirty="0" smtClean="0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825750" y="1595438"/>
          <a:ext cx="3130550" cy="639762"/>
        </p:xfrm>
        <a:graphic>
          <a:graphicData uri="http://schemas.openxmlformats.org/presentationml/2006/ole">
            <p:oleObj spid="_x0000_s3074" name="Equation" r:id="rId3" imgW="1117440" imgH="228600" progId="Equation.3">
              <p:embed/>
            </p:oleObj>
          </a:graphicData>
        </a:graphic>
      </p:graphicFrame>
      <p:graphicFrame>
        <p:nvGraphicFramePr>
          <p:cNvPr id="5123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5994400" y="644525"/>
          <a:ext cx="1557338" cy="571500"/>
        </p:xfrm>
        <a:graphic>
          <a:graphicData uri="http://schemas.openxmlformats.org/presentationml/2006/ole">
            <p:oleObj spid="_x0000_s3075" name="Equation" r:id="rId4" imgW="622080" imgH="22860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2339975" y="2492375"/>
          <a:ext cx="4032250" cy="1085850"/>
        </p:xfrm>
        <a:graphic>
          <a:graphicData uri="http://schemas.openxmlformats.org/presentationml/2006/ole">
            <p:oleObj spid="_x0000_s3076" name="Equation" r:id="rId5" imgW="1460160" imgH="39348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1258888" y="4005263"/>
          <a:ext cx="6589712" cy="1081087"/>
        </p:xfrm>
        <a:graphic>
          <a:graphicData uri="http://schemas.openxmlformats.org/presentationml/2006/ole">
            <p:oleObj spid="_x0000_s3077" name="Equation" r:id="rId6" imgW="24001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 and quotient rule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Introduction – establish the need for a rule by demonstrating you can’t just multiply derivatives together</a:t>
            </a:r>
          </a:p>
          <a:p>
            <a:r>
              <a:rPr lang="en-GB" dirty="0" smtClean="0"/>
              <a:t>Use your judgement about proving the rule from first principles!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Product rule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152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smtClean="0"/>
              <a:t>y is given as the product of two functions of x. The derivative can be made out of the two separate derivatives using the formula </a:t>
            </a:r>
          </a:p>
          <a:p>
            <a:pPr eaLnBrk="1" hangingPunct="1">
              <a:buFontTx/>
              <a:buNone/>
            </a:pPr>
            <a:endParaRPr lang="en-GB" sz="2800" smtClean="0"/>
          </a:p>
          <a:p>
            <a:pPr eaLnBrk="1" hangingPunct="1">
              <a:buFontTx/>
              <a:buNone/>
            </a:pPr>
            <a:endParaRPr lang="en-GB" sz="2800" smtClean="0"/>
          </a:p>
          <a:p>
            <a:pPr eaLnBrk="1" hangingPunct="1">
              <a:buFontTx/>
              <a:buNone/>
            </a:pPr>
            <a:endParaRPr lang="en-GB" sz="2800" smtClean="0"/>
          </a:p>
          <a:p>
            <a:pPr eaLnBrk="1" hangingPunct="1">
              <a:buFontTx/>
              <a:buNone/>
            </a:pPr>
            <a:endParaRPr lang="en-GB" sz="2800" smtClean="0"/>
          </a:p>
          <a:p>
            <a:pPr eaLnBrk="1" hangingPunct="1">
              <a:buFontTx/>
              <a:buNone/>
            </a:pPr>
            <a:r>
              <a:rPr lang="en-GB" sz="2800" smtClean="0"/>
              <a:t>This isn’t in the formula books!!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187450" y="3141663"/>
          <a:ext cx="6408738" cy="1370012"/>
        </p:xfrm>
        <a:graphic>
          <a:graphicData uri="http://schemas.openxmlformats.org/presentationml/2006/ole">
            <p:oleObj spid="_x0000_s4098" name="Equation" r:id="rId3" imgW="18414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843588" cy="1143000"/>
          </a:xfrm>
        </p:spPr>
        <p:txBody>
          <a:bodyPr/>
          <a:lstStyle/>
          <a:p>
            <a:pPr eaLnBrk="1" hangingPunct="1"/>
            <a:r>
              <a:rPr lang="en-GB" smtClean="0"/>
              <a:t>4.Differentiate </a:t>
            </a:r>
          </a:p>
        </p:txBody>
      </p:sp>
      <p:sp>
        <p:nvSpPr>
          <p:cNvPr id="82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178175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solidFill>
                  <a:srgbClr val="3366FF"/>
                </a:solidFill>
              </a:rPr>
              <a:t>Set out equations on the right of the page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solidFill>
                  <a:srgbClr val="3366FF"/>
                </a:solidFill>
              </a:rPr>
              <a:t>Differentiate each – take care with the names of the derivatives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solidFill>
                  <a:srgbClr val="3366FF"/>
                </a:solidFill>
              </a:rPr>
              <a:t>Combine together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solidFill>
                  <a:srgbClr val="3366FF"/>
                </a:solidFill>
              </a:rPr>
              <a:t>Simplify (the hard part!)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851275" y="1700213"/>
          <a:ext cx="4816475" cy="631825"/>
        </p:xfrm>
        <a:graphic>
          <a:graphicData uri="http://schemas.openxmlformats.org/presentationml/2006/ole">
            <p:oleObj spid="_x0000_s5122" name="Equation" r:id="rId3" imgW="1841400" imgH="241200" progId="Equation.3">
              <p:embed/>
            </p:oleObj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5076825" y="333375"/>
          <a:ext cx="3213100" cy="954088"/>
        </p:xfrm>
        <a:graphic>
          <a:graphicData uri="http://schemas.openxmlformats.org/presentationml/2006/ole">
            <p:oleObj spid="_x0000_s5123" name="Equation" r:id="rId4" imgW="812520" imgH="241200" progId="Equation.3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3779838" y="2708275"/>
          <a:ext cx="4505325" cy="936625"/>
        </p:xfrm>
        <a:graphic>
          <a:graphicData uri="http://schemas.openxmlformats.org/presentationml/2006/ole">
            <p:oleObj spid="_x0000_s5124" name="Equation" r:id="rId5" imgW="1892160" imgH="393480" progId="Equation.3">
              <p:embed/>
            </p:oleObj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2924175" y="4005263"/>
          <a:ext cx="5961063" cy="844550"/>
        </p:xfrm>
        <a:graphic>
          <a:graphicData uri="http://schemas.openxmlformats.org/presentationml/2006/ole">
            <p:oleObj spid="_x0000_s5125" name="Equation" r:id="rId6" imgW="2958840" imgH="419040" progId="Equation.DSMT4">
              <p:embed/>
            </p:oleObj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2989263" y="5087938"/>
          <a:ext cx="5832475" cy="876300"/>
        </p:xfrm>
        <a:graphic>
          <a:graphicData uri="http://schemas.openxmlformats.org/presentationml/2006/ole">
            <p:oleObj spid="_x0000_s5126" name="Equation" r:id="rId7" imgW="2958840" imgH="4442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Quotient rule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866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400" smtClean="0"/>
              <a:t>y is given as a fraction</a:t>
            </a:r>
          </a:p>
          <a:p>
            <a:pPr eaLnBrk="1" hangingPunct="1">
              <a:buFontTx/>
              <a:buNone/>
            </a:pPr>
            <a:r>
              <a:rPr lang="en-GB" sz="2400" smtClean="0"/>
              <a:t> The derivative can be made out of the two separate derivatives using the formula </a:t>
            </a:r>
          </a:p>
          <a:p>
            <a:pPr eaLnBrk="1" hangingPunct="1">
              <a:buFontTx/>
              <a:buNone/>
            </a:pPr>
            <a:endParaRPr lang="en-GB" sz="2400" smtClean="0"/>
          </a:p>
          <a:p>
            <a:pPr eaLnBrk="1" hangingPunct="1">
              <a:buFontTx/>
              <a:buNone/>
            </a:pPr>
            <a:endParaRPr lang="en-GB" sz="2400" smtClean="0"/>
          </a:p>
          <a:p>
            <a:pPr eaLnBrk="1" hangingPunct="1">
              <a:buFontTx/>
              <a:buNone/>
            </a:pPr>
            <a:endParaRPr lang="en-GB" sz="2400" smtClean="0"/>
          </a:p>
          <a:p>
            <a:pPr eaLnBrk="1" hangingPunct="1">
              <a:buFontTx/>
              <a:buNone/>
            </a:pPr>
            <a:endParaRPr lang="en-GB" sz="2400" smtClean="0"/>
          </a:p>
          <a:p>
            <a:pPr eaLnBrk="1" hangingPunct="1">
              <a:buFontTx/>
              <a:buNone/>
            </a:pPr>
            <a:r>
              <a:rPr lang="en-GB" sz="2400" smtClean="0"/>
              <a:t>This is in the formula books!!</a:t>
            </a:r>
          </a:p>
          <a:p>
            <a:pPr eaLnBrk="1" hangingPunct="1">
              <a:buFontTx/>
              <a:buNone/>
            </a:pPr>
            <a:r>
              <a:rPr lang="en-GB" sz="2400" smtClean="0"/>
              <a:t>You can use it to help you remember the product rule as well – take the top with - replaced with +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771775" y="2924175"/>
          <a:ext cx="2419350" cy="1281113"/>
        </p:xfrm>
        <a:graphic>
          <a:graphicData uri="http://schemas.openxmlformats.org/presentationml/2006/ole">
            <p:oleObj spid="_x0000_s6146" name="Equation" r:id="rId3" imgW="1079280" imgH="571320" progId="Equation.3">
              <p:embed/>
            </p:oleObj>
          </a:graphicData>
        </a:graphic>
      </p:graphicFrame>
      <p:graphicFrame>
        <p:nvGraphicFramePr>
          <p:cNvPr id="10243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3779838" y="1268413"/>
          <a:ext cx="774700" cy="774700"/>
        </p:xfrm>
        <a:graphic>
          <a:graphicData uri="http://schemas.openxmlformats.org/presentationml/2006/ole">
            <p:oleObj spid="_x0000_s6147" name="Equation" r:id="rId4" imgW="3934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843588" cy="1143000"/>
          </a:xfrm>
        </p:spPr>
        <p:txBody>
          <a:bodyPr/>
          <a:lstStyle/>
          <a:p>
            <a:pPr eaLnBrk="1" hangingPunct="1"/>
            <a:r>
              <a:rPr lang="en-GB" smtClean="0"/>
              <a:t>8.Differentiate </a:t>
            </a:r>
          </a:p>
        </p:txBody>
      </p:sp>
      <p:sp>
        <p:nvSpPr>
          <p:cNvPr id="133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178175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solidFill>
                  <a:srgbClr val="3366FF"/>
                </a:solidFill>
              </a:rPr>
              <a:t>Set out equations on the right of the page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solidFill>
                  <a:srgbClr val="3366FF"/>
                </a:solidFill>
              </a:rPr>
              <a:t>Differentiate each – take care with the names of the derivatives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solidFill>
                  <a:srgbClr val="3366FF"/>
                </a:solidFill>
              </a:rPr>
              <a:t>Combine together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solidFill>
                  <a:srgbClr val="3366FF"/>
                </a:solidFill>
              </a:rPr>
              <a:t>Simplify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4716463" y="1695450"/>
          <a:ext cx="3309937" cy="428625"/>
        </p:xfrm>
        <a:graphic>
          <a:graphicData uri="http://schemas.openxmlformats.org/presentationml/2006/ole">
            <p:oleObj spid="_x0000_s7170" name="Equation" r:id="rId3" imgW="1371600" imgH="177480" progId="Equation.3">
              <p:embed/>
            </p:oleObj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>
            <p:ph sz="half" idx="4294967295"/>
          </p:nvPr>
        </p:nvGraphicFramePr>
        <p:xfrm>
          <a:off x="5881688" y="547688"/>
          <a:ext cx="1600200" cy="522287"/>
        </p:xfrm>
        <a:graphic>
          <a:graphicData uri="http://schemas.openxmlformats.org/presentationml/2006/ole">
            <p:oleObj spid="_x0000_s7171" name="Equation" r:id="rId4" imgW="583920" imgH="190440" progId="Equation.3">
              <p:embed/>
            </p:oleObj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4284663" y="2535238"/>
          <a:ext cx="4033837" cy="919162"/>
        </p:xfrm>
        <a:graphic>
          <a:graphicData uri="http://schemas.openxmlformats.org/presentationml/2006/ole">
            <p:oleObj spid="_x0000_s7172" name="Equation" r:id="rId5" imgW="1726920" imgH="393480" progId="Equation.3">
              <p:embed/>
            </p:oleObj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3154363" y="3878263"/>
          <a:ext cx="5499100" cy="1154112"/>
        </p:xfrm>
        <a:graphic>
          <a:graphicData uri="http://schemas.openxmlformats.org/presentationml/2006/ole">
            <p:oleObj spid="_x0000_s7173" name="Equation" r:id="rId6" imgW="2730240" imgH="571320" progId="Equation.3">
              <p:embed/>
            </p:oleObj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4621213" y="5114925"/>
          <a:ext cx="2319337" cy="855663"/>
        </p:xfrm>
        <a:graphic>
          <a:graphicData uri="http://schemas.openxmlformats.org/presentationml/2006/ole">
            <p:oleObj spid="_x0000_s7174" name="Equation" r:id="rId7" imgW="1066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u="sng" smtClean="0"/>
              <a:t>Integrals of the form</a:t>
            </a:r>
            <a:r>
              <a:rPr lang="en-GB" smtClean="0"/>
              <a:t> 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GB" u="sng" smtClean="0"/>
          </a:p>
          <a:p>
            <a:pPr eaLnBrk="1" hangingPunct="1">
              <a:buFontTx/>
              <a:buNone/>
            </a:pPr>
            <a:endParaRPr lang="en-GB" u="sng" smtClean="0"/>
          </a:p>
          <a:p>
            <a:pPr eaLnBrk="1" hangingPunct="1">
              <a:buFontTx/>
              <a:buNone/>
            </a:pPr>
            <a:endParaRPr lang="en-GB" smtClean="0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2843213" y="1484313"/>
          <a:ext cx="3529012" cy="1014412"/>
        </p:xfrm>
        <a:graphic>
          <a:graphicData uri="http://schemas.openxmlformats.org/presentationml/2006/ole">
            <p:oleObj spid="_x0000_s8194" name="Equation" r:id="rId3" imgW="1460500" imgH="419100" progId="Equation.DSMT4">
              <p:embed/>
            </p:oleObj>
          </a:graphicData>
        </a:graphic>
      </p:graphicFrame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1187450" y="2924175"/>
            <a:ext cx="6553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/>
              <a:t>Once you recognise the fraction as being of this type, you can just write down the answer. </a:t>
            </a:r>
          </a:p>
          <a:p>
            <a:pPr algn="ctr">
              <a:spcBef>
                <a:spcPct val="50000"/>
              </a:spcBef>
            </a:pPr>
            <a:endParaRPr lang="en-GB" sz="3200"/>
          </a:p>
          <a:p>
            <a:pPr algn="ctr">
              <a:spcBef>
                <a:spcPct val="50000"/>
              </a:spcBef>
            </a:pPr>
            <a:r>
              <a:rPr lang="en-GB" sz="3200"/>
              <a:t>Which of the functions on the table are of this type?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u="sng" smtClean="0"/>
              <a:t>Integration by substitution </a:t>
            </a:r>
            <a:endParaRPr lang="en-GB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We use </a:t>
            </a:r>
            <a:r>
              <a:rPr lang="en-GB" i="1" smtClean="0"/>
              <a:t>u</a:t>
            </a:r>
            <a:r>
              <a:rPr lang="en-GB" smtClean="0"/>
              <a:t> to simplify what we have to integrate, but we must change the </a:t>
            </a:r>
            <a:r>
              <a:rPr lang="en-GB" i="1" smtClean="0"/>
              <a:t>dx</a:t>
            </a:r>
            <a:r>
              <a:rPr lang="en-GB" smtClean="0"/>
              <a:t> in terms of </a:t>
            </a:r>
            <a:r>
              <a:rPr lang="en-GB" i="1" smtClean="0"/>
              <a:t>du</a:t>
            </a:r>
            <a:r>
              <a:rPr lang="en-GB" smtClean="0"/>
              <a:t> as well as the limits.</a:t>
            </a:r>
          </a:p>
          <a:p>
            <a:pPr eaLnBrk="1" hangingPunct="1"/>
            <a:r>
              <a:rPr lang="en-GB" smtClean="0"/>
              <a:t>We differentiate the </a:t>
            </a:r>
            <a:r>
              <a:rPr lang="en-GB" i="1" smtClean="0"/>
              <a:t>u</a:t>
            </a:r>
            <a:r>
              <a:rPr lang="en-GB" smtClean="0"/>
              <a:t> = .....   equation  and split the derivative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29313" y="1214438"/>
            <a:ext cx="2643187" cy="342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0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dirty="0" smtClean="0"/>
              <a:t>Example </a:t>
            </a:r>
            <a:r>
              <a:rPr lang="en-GB" dirty="0" smtClean="0"/>
              <a:t> </a:t>
            </a:r>
          </a:p>
        </p:txBody>
      </p:sp>
      <p:sp>
        <p:nvSpPr>
          <p:cNvPr id="30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smtClean="0"/>
              <a:t> 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449388" y="1808163"/>
          <a:ext cx="2843212" cy="1082675"/>
        </p:xfrm>
        <a:graphic>
          <a:graphicData uri="http://schemas.openxmlformats.org/presentationml/2006/ole">
            <p:oleObj spid="_x0000_s9218" name="Equation" r:id="rId3" imgW="799920" imgH="304560" progId="Equation.DSMT4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6442075" y="1665288"/>
          <a:ext cx="1544638" cy="2493962"/>
        </p:xfrm>
        <a:graphic>
          <a:graphicData uri="http://schemas.openxmlformats.org/presentationml/2006/ole">
            <p:oleObj spid="_x0000_s9219" name="Equation" r:id="rId4" imgW="660240" imgH="1066680" progId="Equation.DSMT4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755650" y="3141663"/>
          <a:ext cx="4645025" cy="1131887"/>
        </p:xfrm>
        <a:graphic>
          <a:graphicData uri="http://schemas.openxmlformats.org/presentationml/2006/ole">
            <p:oleObj spid="_x0000_s9220" name="Equation" r:id="rId5" imgW="1612800" imgH="393480" progId="Equation.DSMT4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574675" y="4724400"/>
          <a:ext cx="6619875" cy="1277938"/>
        </p:xfrm>
        <a:graphic>
          <a:graphicData uri="http://schemas.openxmlformats.org/presentationml/2006/ole">
            <p:oleObj spid="_x0000_s9221" name="Equation" r:id="rId6" imgW="2298600" imgH="4442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29313" y="1214438"/>
            <a:ext cx="2643187" cy="342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dirty="0" smtClean="0"/>
              <a:t>Example </a:t>
            </a:r>
            <a:r>
              <a:rPr lang="en-GB" dirty="0" smtClean="0"/>
              <a:t> </a:t>
            </a:r>
          </a:p>
        </p:txBody>
      </p:sp>
      <p:sp>
        <p:nvSpPr>
          <p:cNvPr id="410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smtClean="0"/>
              <a:t> 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857250" y="1285875"/>
          <a:ext cx="2616200" cy="992188"/>
        </p:xfrm>
        <a:graphic>
          <a:graphicData uri="http://schemas.openxmlformats.org/presentationml/2006/ole">
            <p:oleObj spid="_x0000_s10242" name="Equation" r:id="rId3" imgW="736560" imgH="279360" progId="Equation.DSMT4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6577013" y="1695450"/>
          <a:ext cx="1276350" cy="2433638"/>
        </p:xfrm>
        <a:graphic>
          <a:graphicData uri="http://schemas.openxmlformats.org/presentationml/2006/ole">
            <p:oleObj spid="_x0000_s10243" name="Equation" r:id="rId4" imgW="545760" imgH="1041120" progId="Equation.DSMT4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539750" y="3141663"/>
          <a:ext cx="5148263" cy="2482850"/>
        </p:xfrm>
        <a:graphic>
          <a:graphicData uri="http://schemas.openxmlformats.org/presentationml/2006/ole">
            <p:oleObj spid="_x0000_s10244" name="Equation" r:id="rId5" imgW="1790640" imgH="863280" progId="Equation.DSMT4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785813" y="2428875"/>
          <a:ext cx="4679950" cy="785813"/>
        </p:xfrm>
        <a:graphic>
          <a:graphicData uri="http://schemas.openxmlformats.org/presentationml/2006/ole">
            <p:oleObj spid="_x0000_s10245" name="Equation" r:id="rId6" imgW="1663560" imgH="279360" progId="Equation.DSMT4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68313" y="5445125"/>
          <a:ext cx="7265987" cy="1131888"/>
        </p:xfrm>
        <a:graphic>
          <a:graphicData uri="http://schemas.openxmlformats.org/presentationml/2006/ole">
            <p:oleObj spid="_x0000_s10246" name="Equation" r:id="rId7" imgW="252720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u="sng" smtClean="0"/>
              <a:t>Integration by parts</a:t>
            </a:r>
            <a:r>
              <a:rPr lang="en-GB" smtClean="0"/>
              <a:t> </a:t>
            </a:r>
          </a:p>
        </p:txBody>
      </p:sp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smtClean="0"/>
              <a:t>– as near as we get to a product rule for integration</a:t>
            </a:r>
          </a:p>
          <a:p>
            <a:pPr eaLnBrk="1" hangingPunct="1">
              <a:buFont typeface="Arial" charset="0"/>
              <a:buNone/>
            </a:pPr>
            <a:r>
              <a:rPr lang="en-GB" smtClean="0"/>
              <a:t> We use the product rule for differentiation to get our formula</a:t>
            </a:r>
          </a:p>
          <a:p>
            <a:pPr eaLnBrk="1" hangingPunct="1">
              <a:buFont typeface="Arial" charset="0"/>
              <a:buNone/>
            </a:pPr>
            <a:endParaRPr lang="en-GB" smtClean="0"/>
          </a:p>
          <a:p>
            <a:pPr eaLnBrk="1" hangingPunct="1">
              <a:buFont typeface="Arial" charset="0"/>
              <a:buNone/>
            </a:pPr>
            <a:r>
              <a:rPr lang="en-GB" smtClean="0"/>
              <a:t> 	</a:t>
            </a:r>
          </a:p>
          <a:p>
            <a:pPr eaLnBrk="1" hangingPunct="1">
              <a:buFont typeface="Arial" charset="0"/>
              <a:buNone/>
            </a:pPr>
            <a:r>
              <a:rPr lang="en-GB" smtClean="0"/>
              <a:t>We choose one part to be </a:t>
            </a:r>
            <a:r>
              <a:rPr lang="en-GB" i="1" smtClean="0"/>
              <a:t>u</a:t>
            </a:r>
            <a:r>
              <a:rPr lang="en-GB" smtClean="0"/>
              <a:t> and the other to be </a:t>
            </a:r>
          </a:p>
          <a:p>
            <a:pPr eaLnBrk="1" hangingPunct="1">
              <a:buFont typeface="Arial" charset="0"/>
              <a:buNone/>
            </a:pPr>
            <a:r>
              <a:rPr lang="en-GB" sz="2200" smtClean="0"/>
              <a:t>We can use the word </a:t>
            </a:r>
            <a:r>
              <a:rPr lang="en-GB" sz="2200" b="1" smtClean="0"/>
              <a:t>LATE </a:t>
            </a:r>
            <a:r>
              <a:rPr lang="en-GB" sz="2200" smtClean="0"/>
              <a:t>to help us choose – </a:t>
            </a:r>
          </a:p>
          <a:p>
            <a:pPr eaLnBrk="1" hangingPunct="1">
              <a:buFont typeface="Arial" charset="0"/>
              <a:buNone/>
            </a:pPr>
            <a:r>
              <a:rPr lang="en-GB" sz="2200" i="1" smtClean="0"/>
              <a:t>u</a:t>
            </a:r>
            <a:r>
              <a:rPr lang="en-GB" sz="2200" smtClean="0"/>
              <a:t> is the one that comes first   (Log, Algebra, Trig, Exponential)</a:t>
            </a:r>
          </a:p>
          <a:p>
            <a:pPr eaLnBrk="1" hangingPunct="1"/>
            <a:endParaRPr lang="en-GB" smtClean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643313" y="3286125"/>
          <a:ext cx="3430587" cy="1638300"/>
        </p:xfrm>
        <a:graphic>
          <a:graphicData uri="http://schemas.openxmlformats.org/presentationml/2006/ole">
            <p:oleObj spid="_x0000_s11266" name="Equation" r:id="rId3" imgW="1701720" imgH="8125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86313" y="1285875"/>
            <a:ext cx="3786187" cy="1857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3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u="sng" dirty="0" smtClean="0"/>
              <a:t>Example </a:t>
            </a:r>
            <a:r>
              <a:rPr lang="en-GB" dirty="0" smtClean="0"/>
              <a:t> </a:t>
            </a:r>
          </a:p>
        </p:txBody>
      </p:sp>
      <p:sp>
        <p:nvSpPr>
          <p:cNvPr id="133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dirty="0" smtClean="0"/>
              <a:t> 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788988" y="1195388"/>
          <a:ext cx="2751137" cy="1173162"/>
        </p:xfrm>
        <a:graphic>
          <a:graphicData uri="http://schemas.openxmlformats.org/presentationml/2006/ole">
            <p:oleObj spid="_x0000_s12290" name="Equation" r:id="rId3" imgW="774360" imgH="330120" progId="Equation.DSMT4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4786313" y="1428750"/>
          <a:ext cx="3741737" cy="1643063"/>
        </p:xfrm>
        <a:graphic>
          <a:graphicData uri="http://schemas.openxmlformats.org/presentationml/2006/ole">
            <p:oleObj spid="_x0000_s12291" name="Equation" r:id="rId4" imgW="2057400" imgH="901440" progId="Equation.DSMT4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68313" y="4149725"/>
          <a:ext cx="7912100" cy="2078038"/>
        </p:xfrm>
        <a:graphic>
          <a:graphicData uri="http://schemas.openxmlformats.org/presentationml/2006/ole">
            <p:oleObj spid="_x0000_s12292" name="Equation" r:id="rId5" imgW="3276360" imgH="914400" progId="Equation.DSMT4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395288" y="2924175"/>
          <a:ext cx="4937125" cy="1096963"/>
        </p:xfrm>
        <a:graphic>
          <a:graphicData uri="http://schemas.openxmlformats.org/presentationml/2006/ole">
            <p:oleObj spid="_x0000_s12293" name="Equation" r:id="rId6" imgW="2044440" imgH="48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choose a method?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It comes with practice!</a:t>
            </a:r>
          </a:p>
          <a:p>
            <a:r>
              <a:rPr lang="en-GB" dirty="0" smtClean="0"/>
              <a:t>Try it and see!</a:t>
            </a:r>
          </a:p>
          <a:p>
            <a:r>
              <a:rPr lang="en-GB" dirty="0" smtClean="0"/>
              <a:t>Look out for bits like</a:t>
            </a:r>
            <a:br>
              <a:rPr lang="en-GB" dirty="0" smtClean="0"/>
            </a:br>
            <a:r>
              <a:rPr lang="en-GB" dirty="0" smtClean="0"/>
              <a:t>which are too complicated to integrate</a:t>
            </a:r>
          </a:p>
          <a:p>
            <a:endParaRPr lang="en-GB" dirty="0"/>
          </a:p>
          <a:p>
            <a:r>
              <a:rPr lang="en-GB" dirty="0" smtClean="0"/>
              <a:t>Other ideas? </a:t>
            </a:r>
          </a:p>
          <a:p>
            <a:pPr>
              <a:buNone/>
            </a:pPr>
            <a:r>
              <a:rPr lang="en-GB" dirty="0" smtClean="0"/>
              <a:t>Sorting cards for integrating methods – look for ways of asking extension questions in all of these paired or group activities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38600" y="2554202"/>
          <a:ext cx="1171662" cy="569998"/>
        </p:xfrm>
        <a:graphic>
          <a:graphicData uri="http://schemas.openxmlformats.org/presentationml/2006/ole">
            <p:oleObj spid="_x0000_s13314" name="Equation" r:id="rId3" imgW="4698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Times New Roman" pitchFamily="18" charset="0"/>
              </a:rPr>
              <a:t>Forming and solving differential </a:t>
            </a:r>
            <a:r>
              <a:rPr lang="en-GB" sz="3600" dirty="0" smtClean="0">
                <a:latin typeface="Times New Roman" pitchFamily="18" charset="0"/>
              </a:rPr>
              <a:t>equations</a:t>
            </a:r>
            <a:endParaRPr lang="en-GB" sz="3600" dirty="0">
              <a:latin typeface="Times New Roman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sz="2800" dirty="0">
                <a:latin typeface="Times New Roman" pitchFamily="18" charset="0"/>
              </a:rPr>
              <a:t>Newton’s law of cooling states that the rate of cooling of a body is proportional to the excess temperature. (a) Using</a:t>
            </a:r>
            <a:br>
              <a:rPr lang="en-GB" sz="2800" dirty="0">
                <a:latin typeface="Times New Roman" pitchFamily="18" charset="0"/>
              </a:rPr>
            </a:br>
            <a:r>
              <a:rPr lang="en-GB" sz="2800" dirty="0">
                <a:latin typeface="Times New Roman" pitchFamily="18" charset="0"/>
              </a:rPr>
              <a:t>write this as a differential equation. </a:t>
            </a:r>
            <a:br>
              <a:rPr lang="en-GB" sz="2800" dirty="0">
                <a:latin typeface="Times New Roman" pitchFamily="18" charset="0"/>
              </a:rPr>
            </a:br>
            <a:r>
              <a:rPr lang="en-GB" sz="2800" dirty="0">
                <a:latin typeface="Times New Roman" pitchFamily="18" charset="0"/>
              </a:rPr>
              <a:t>(b) My coffee is 95° when it is made and is initially cooling at 5° per minute when the room is 20°.</a:t>
            </a:r>
            <a:br>
              <a:rPr lang="en-GB" sz="2800" dirty="0">
                <a:latin typeface="Times New Roman" pitchFamily="18" charset="0"/>
              </a:rPr>
            </a:br>
            <a:r>
              <a:rPr lang="en-GB" sz="2800" dirty="0">
                <a:latin typeface="Times New Roman" pitchFamily="18" charset="0"/>
              </a:rPr>
              <a:t>Find an expression for θ at time </a:t>
            </a:r>
            <a:r>
              <a:rPr lang="en-GB" sz="2800" i="1" dirty="0">
                <a:latin typeface="Times New Roman" pitchFamily="18" charset="0"/>
              </a:rPr>
              <a:t>t</a:t>
            </a:r>
            <a:r>
              <a:rPr lang="en-GB" sz="2800" dirty="0">
                <a:latin typeface="Times New Roman" pitchFamily="18" charset="0"/>
              </a:rPr>
              <a:t>. </a:t>
            </a:r>
            <a:br>
              <a:rPr lang="en-GB" sz="2800" dirty="0">
                <a:latin typeface="Times New Roman" pitchFamily="18" charset="0"/>
              </a:rPr>
            </a:br>
            <a:r>
              <a:rPr lang="en-GB" sz="2800" dirty="0">
                <a:latin typeface="Times New Roman" pitchFamily="18" charset="0"/>
              </a:rPr>
              <a:t>(c) If I can drink the coffee at 65°, how long do I have to wait before I can drink it?</a:t>
            </a:r>
            <a:r>
              <a:rPr lang="en-GB" dirty="0"/>
              <a:t> 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2339975" y="2492375"/>
          <a:ext cx="6192838" cy="531813"/>
        </p:xfrm>
        <a:graphic>
          <a:graphicData uri="http://schemas.openxmlformats.org/presentationml/2006/ole">
            <p:oleObj spid="_x0000_s14338" name="Equation" r:id="rId3" imgW="26670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en-GB" sz="3600">
                <a:latin typeface="Times New Roman" pitchFamily="18" charset="0"/>
              </a:rPr>
              <a:t>Forming and solving differential equations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8147050" cy="4525962"/>
          </a:xfrm>
        </p:spPr>
        <p:txBody>
          <a:bodyPr/>
          <a:lstStyle/>
          <a:p>
            <a:pPr>
              <a:buFontTx/>
              <a:buNone/>
            </a:pPr>
            <a:r>
              <a:rPr lang="en-GB" sz="2800">
                <a:latin typeface="Times New Roman" pitchFamily="18" charset="0"/>
              </a:rPr>
              <a:t>Newton’s law of cooling states that the rate of cooling of a body is proportional to the excess temperature. (a) Using</a:t>
            </a:r>
            <a:br>
              <a:rPr lang="en-GB" sz="2800">
                <a:latin typeface="Times New Roman" pitchFamily="18" charset="0"/>
              </a:rPr>
            </a:br>
            <a:r>
              <a:rPr lang="en-GB" sz="2800">
                <a:latin typeface="Times New Roman" pitchFamily="18" charset="0"/>
              </a:rPr>
              <a:t>write this as a differential equation. </a:t>
            </a:r>
            <a:br>
              <a:rPr lang="en-GB" sz="2800">
                <a:latin typeface="Times New Roman" pitchFamily="18" charset="0"/>
              </a:rPr>
            </a:br>
            <a:endParaRPr lang="en-GB" sz="280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2339975" y="2133600"/>
          <a:ext cx="6192838" cy="531813"/>
        </p:xfrm>
        <a:graphic>
          <a:graphicData uri="http://schemas.openxmlformats.org/presentationml/2006/ole">
            <p:oleObj spid="_x0000_s15362" name="Equation" r:id="rId3" imgW="2667000" imgH="228600" progId="Equation.DSMT4">
              <p:embed/>
            </p:oleObj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2987675" y="4221163"/>
          <a:ext cx="2492375" cy="954087"/>
        </p:xfrm>
        <a:graphic>
          <a:graphicData uri="http://schemas.openxmlformats.org/presentationml/2006/ole">
            <p:oleObj spid="_x0000_s15363" name="Equation" r:id="rId4" imgW="1028520" imgH="393480" progId="Equation.3">
              <p:embed/>
            </p:oleObj>
          </a:graphicData>
        </a:graphic>
      </p:graphicFrame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900113" y="3213100"/>
            <a:ext cx="2087562" cy="1511300"/>
          </a:xfrm>
          <a:prstGeom prst="cloudCallout">
            <a:avLst>
              <a:gd name="adj1" fmla="val 47949"/>
              <a:gd name="adj2" fmla="val 4789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GB"/>
              <a:t>The dt derivative is always the rate of ….</a:t>
            </a:r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4140200" y="3068638"/>
            <a:ext cx="3744913" cy="1150937"/>
          </a:xfrm>
          <a:prstGeom prst="cloudCallout">
            <a:avLst>
              <a:gd name="adj1" fmla="val -50380"/>
              <a:gd name="adj2" fmla="val 5482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GB"/>
              <a:t>The minus indicates decrease in temperature</a:t>
            </a: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1547813" y="5373688"/>
            <a:ext cx="3744912" cy="1268412"/>
          </a:xfrm>
          <a:prstGeom prst="cloudCallout">
            <a:avLst>
              <a:gd name="adj1" fmla="val 19861"/>
              <a:gd name="adj2" fmla="val -7941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GB"/>
              <a:t>The k converts “proportional to” into an equation</a:t>
            </a:r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5795963" y="4581525"/>
            <a:ext cx="2879725" cy="1008063"/>
          </a:xfrm>
          <a:prstGeom prst="cloudCallout">
            <a:avLst>
              <a:gd name="adj1" fmla="val -52259"/>
              <a:gd name="adj2" fmla="val -2291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GB"/>
              <a:t>Excess 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 animBg="1"/>
      <p:bldP spid="41993" grpId="0" animBg="1"/>
      <p:bldP spid="41994" grpId="0" animBg="1"/>
      <p:bldP spid="419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GB" sz="3600">
                <a:latin typeface="Times New Roman" pitchFamily="18" charset="0"/>
              </a:rPr>
              <a:t>Forming and solving differential equations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147050" cy="4525962"/>
          </a:xfrm>
        </p:spPr>
        <p:txBody>
          <a:bodyPr/>
          <a:lstStyle/>
          <a:p>
            <a:pPr>
              <a:buFontTx/>
              <a:buNone/>
            </a:pPr>
            <a:r>
              <a:rPr lang="en-GB" sz="2400">
                <a:latin typeface="Times New Roman" pitchFamily="18" charset="0"/>
              </a:rPr>
              <a:t>(b) </a:t>
            </a:r>
            <a:r>
              <a:rPr lang="en-GB" sz="2800">
                <a:latin typeface="Times New Roman" pitchFamily="18" charset="0"/>
              </a:rPr>
              <a:t>My coffee is 95° when it is made and is initially cooling at 5° per minute when the room is 20°.</a:t>
            </a:r>
            <a:br>
              <a:rPr lang="en-GB" sz="2800">
                <a:latin typeface="Times New Roman" pitchFamily="18" charset="0"/>
              </a:rPr>
            </a:br>
            <a:r>
              <a:rPr lang="en-GB" sz="2800">
                <a:latin typeface="Times New Roman" pitchFamily="18" charset="0"/>
              </a:rPr>
              <a:t>Find an expression for θ at time </a:t>
            </a:r>
            <a:r>
              <a:rPr lang="en-GB" sz="2800" i="1">
                <a:latin typeface="Times New Roman" pitchFamily="18" charset="0"/>
              </a:rPr>
              <a:t>t</a:t>
            </a:r>
            <a:r>
              <a:rPr lang="en-GB" sz="2800">
                <a:latin typeface="Times New Roman" pitchFamily="18" charset="0"/>
              </a:rPr>
              <a:t>.</a:t>
            </a:r>
            <a:r>
              <a:rPr lang="en-GB" sz="2400">
                <a:latin typeface="Times New Roman" pitchFamily="18" charset="0"/>
              </a:rPr>
              <a:t> </a:t>
            </a:r>
            <a:br>
              <a:rPr lang="en-GB" sz="2400">
                <a:latin typeface="Times New Roman" pitchFamily="18" charset="0"/>
              </a:rPr>
            </a:br>
            <a:endParaRPr lang="en-GB"/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1692275" y="2420938"/>
          <a:ext cx="2160588" cy="827087"/>
        </p:xfrm>
        <a:graphic>
          <a:graphicData uri="http://schemas.openxmlformats.org/presentationml/2006/ole">
            <p:oleObj spid="_x0000_s16386" name="Equation" r:id="rId3" imgW="1028520" imgH="393480" progId="Equation.3">
              <p:embed/>
            </p:oleObj>
          </a:graphicData>
        </a:graphic>
      </p:graphicFrame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43016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900113" y="3284538"/>
          <a:ext cx="3281362" cy="412750"/>
        </p:xfrm>
        <a:graphic>
          <a:graphicData uri="http://schemas.openxmlformats.org/presentationml/2006/ole">
            <p:oleObj spid="_x0000_s16387" name="Equation" r:id="rId4" imgW="1612800" imgH="203040" progId="Equation.3">
              <p:embed/>
            </p:oleObj>
          </a:graphicData>
        </a:graphic>
      </p:graphicFrame>
      <p:graphicFrame>
        <p:nvGraphicFramePr>
          <p:cNvPr id="43018" name="Object 10"/>
          <p:cNvGraphicFramePr>
            <a:graphicFrameLocks noChangeAspect="1"/>
          </p:cNvGraphicFramePr>
          <p:nvPr/>
        </p:nvGraphicFramePr>
        <p:xfrm>
          <a:off x="4427538" y="3141663"/>
          <a:ext cx="1512887" cy="781050"/>
        </p:xfrm>
        <a:graphic>
          <a:graphicData uri="http://schemas.openxmlformats.org/presentationml/2006/ole">
            <p:oleObj spid="_x0000_s16388" name="Equation" r:id="rId5" imgW="761760" imgH="393480" progId="Equation.3">
              <p:embed/>
            </p:oleObj>
          </a:graphicData>
        </a:graphic>
      </p:graphicFrame>
      <p:graphicFrame>
        <p:nvGraphicFramePr>
          <p:cNvPr id="43019" name="Object 11"/>
          <p:cNvGraphicFramePr>
            <a:graphicFrameLocks noChangeAspect="1"/>
          </p:cNvGraphicFramePr>
          <p:nvPr/>
        </p:nvGraphicFramePr>
        <p:xfrm>
          <a:off x="1835150" y="3768725"/>
          <a:ext cx="2376488" cy="676275"/>
        </p:xfrm>
        <a:graphic>
          <a:graphicData uri="http://schemas.openxmlformats.org/presentationml/2006/ole">
            <p:oleObj spid="_x0000_s16389" name="Equation" r:id="rId6" imgW="1384200" imgH="393480" progId="Equation.3">
              <p:embed/>
            </p:oleObj>
          </a:graphicData>
        </a:graphic>
      </p:graphicFrame>
      <p:graphicFrame>
        <p:nvGraphicFramePr>
          <p:cNvPr id="43020" name="Object 12"/>
          <p:cNvGraphicFramePr>
            <a:graphicFrameLocks noChangeAspect="1"/>
          </p:cNvGraphicFramePr>
          <p:nvPr/>
        </p:nvGraphicFramePr>
        <p:xfrm>
          <a:off x="1817688" y="4535488"/>
          <a:ext cx="2339975" cy="696912"/>
        </p:xfrm>
        <a:graphic>
          <a:graphicData uri="http://schemas.openxmlformats.org/presentationml/2006/ole">
            <p:oleObj spid="_x0000_s16390" name="Equation" r:id="rId7" imgW="1320480" imgH="393480" progId="Equation.DSMT4">
              <p:embed/>
            </p:oleObj>
          </a:graphicData>
        </a:graphic>
      </p:graphicFrame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1768475" y="5330825"/>
          <a:ext cx="3379788" cy="712788"/>
        </p:xfrm>
        <a:graphic>
          <a:graphicData uri="http://schemas.openxmlformats.org/presentationml/2006/ole">
            <p:oleObj spid="_x0000_s16391" name="Equation" r:id="rId8" imgW="1447560" imgH="304560" progId="Equation.3">
              <p:embed/>
            </p:oleObj>
          </a:graphicData>
        </a:graphic>
      </p:graphicFrame>
      <p:graphicFrame>
        <p:nvGraphicFramePr>
          <p:cNvPr id="43022" name="Object 14"/>
          <p:cNvGraphicFramePr>
            <a:graphicFrameLocks noChangeAspect="1"/>
          </p:cNvGraphicFramePr>
          <p:nvPr/>
        </p:nvGraphicFramePr>
        <p:xfrm>
          <a:off x="355600" y="6138863"/>
          <a:ext cx="4637088" cy="493712"/>
        </p:xfrm>
        <a:graphic>
          <a:graphicData uri="http://schemas.openxmlformats.org/presentationml/2006/ole">
            <p:oleObj spid="_x0000_s16392" name="Equation" r:id="rId9" imgW="2145960" imgH="228600" progId="Equation.3">
              <p:embed/>
            </p:oleObj>
          </a:graphicData>
        </a:graphic>
      </p:graphicFrame>
      <p:graphicFrame>
        <p:nvGraphicFramePr>
          <p:cNvPr id="43023" name="Object 15"/>
          <p:cNvGraphicFramePr>
            <a:graphicFrameLocks noChangeAspect="1"/>
          </p:cNvGraphicFramePr>
          <p:nvPr/>
        </p:nvGraphicFramePr>
        <p:xfrm>
          <a:off x="5724525" y="5949950"/>
          <a:ext cx="2016125" cy="628650"/>
        </p:xfrm>
        <a:graphic>
          <a:graphicData uri="http://schemas.openxmlformats.org/presentationml/2006/ole">
            <p:oleObj spid="_x0000_s16393" name="Equation" r:id="rId10" imgW="977760" imgH="304560" progId="Equation.3">
              <p:embed/>
            </p:oleObj>
          </a:graphicData>
        </a:graphic>
      </p:graphicFrame>
      <p:sp>
        <p:nvSpPr>
          <p:cNvPr id="13" name="Cloud Callout 12"/>
          <p:cNvSpPr/>
          <p:nvPr/>
        </p:nvSpPr>
        <p:spPr>
          <a:xfrm>
            <a:off x="5410200" y="3810000"/>
            <a:ext cx="3124200" cy="16764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You can evaluate c first. You can collect </a:t>
            </a:r>
            <a:r>
              <a:rPr lang="en-GB" dirty="0" err="1" smtClean="0"/>
              <a:t>ln</a:t>
            </a:r>
            <a:r>
              <a:rPr lang="en-GB" dirty="0" smtClean="0"/>
              <a:t> terms together before “e-</a:t>
            </a:r>
            <a:r>
              <a:rPr lang="en-GB" dirty="0" err="1" smtClean="0"/>
              <a:t>ing</a:t>
            </a:r>
            <a:r>
              <a:rPr lang="en-GB" dirty="0" smtClean="0"/>
              <a:t>”!!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>
                <a:latin typeface="Times New Roman" pitchFamily="18" charset="0"/>
              </a:rPr>
              <a:t>Forming and solving differential equations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70788" cy="4525963"/>
          </a:xfrm>
        </p:spPr>
        <p:txBody>
          <a:bodyPr/>
          <a:lstStyle/>
          <a:p>
            <a:pPr>
              <a:buFontTx/>
              <a:buNone/>
            </a:pPr>
            <a:r>
              <a:rPr lang="en-GB" sz="2800">
                <a:latin typeface="Times New Roman" pitchFamily="18" charset="0"/>
              </a:rPr>
              <a:t>(c) If I can drink the coffee at 65°, how long do I have to wait before I can drink it?</a:t>
            </a:r>
            <a:r>
              <a:rPr lang="en-GB" sz="2800"/>
              <a:t> </a:t>
            </a:r>
          </a:p>
        </p:txBody>
      </p:sp>
      <p:graphicFrame>
        <p:nvGraphicFramePr>
          <p:cNvPr id="44038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2987675" y="2520950"/>
          <a:ext cx="2305050" cy="717550"/>
        </p:xfrm>
        <a:graphic>
          <a:graphicData uri="http://schemas.openxmlformats.org/presentationml/2006/ole">
            <p:oleObj spid="_x0000_s17410" name="Equation" r:id="rId3" imgW="977760" imgH="304560" progId="Equation.3">
              <p:embed/>
            </p:oleObj>
          </a:graphicData>
        </a:graphic>
      </p:graphicFrame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44040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827088" y="3213100"/>
          <a:ext cx="4433887" cy="700088"/>
        </p:xfrm>
        <a:graphic>
          <a:graphicData uri="http://schemas.openxmlformats.org/presentationml/2006/ole">
            <p:oleObj spid="_x0000_s17411" name="Equation" r:id="rId4" imgW="1930320" imgH="304560" progId="Equation.3">
              <p:embed/>
            </p:oleObj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/>
        </p:nvGraphicFramePr>
        <p:xfrm>
          <a:off x="2627313" y="4076700"/>
          <a:ext cx="1512887" cy="979488"/>
        </p:xfrm>
        <a:graphic>
          <a:graphicData uri="http://schemas.openxmlformats.org/presentationml/2006/ole">
            <p:oleObj spid="_x0000_s17412" name="Equation" r:id="rId5" imgW="647640" imgH="419040" progId="Equation.3">
              <p:embed/>
            </p:oleObj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/>
        </p:nvGraphicFramePr>
        <p:xfrm>
          <a:off x="2484438" y="5084763"/>
          <a:ext cx="3600450" cy="957262"/>
        </p:xfrm>
        <a:graphic>
          <a:graphicData uri="http://schemas.openxmlformats.org/presentationml/2006/ole">
            <p:oleObj spid="_x0000_s17413" name="Equation" r:id="rId6" imgW="1625400" imgH="431640" progId="Equation.3">
              <p:embed/>
            </p:oleObj>
          </a:graphicData>
        </a:graphic>
      </p:graphicFrame>
      <p:graphicFrame>
        <p:nvGraphicFramePr>
          <p:cNvPr id="44044" name="Object 12"/>
          <p:cNvGraphicFramePr>
            <a:graphicFrameLocks noChangeAspect="1"/>
          </p:cNvGraphicFramePr>
          <p:nvPr/>
        </p:nvGraphicFramePr>
        <p:xfrm>
          <a:off x="2916238" y="6237288"/>
          <a:ext cx="1638300" cy="376237"/>
        </p:xfrm>
        <a:graphic>
          <a:graphicData uri="http://schemas.openxmlformats.org/presentationml/2006/ole">
            <p:oleObj spid="_x0000_s17414" name="Equation" r:id="rId7" imgW="77436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572</Words>
  <Application>Microsoft Office PowerPoint</Application>
  <PresentationFormat>On-screen Show (4:3)</PresentationFormat>
  <Paragraphs>104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Equation</vt:lpstr>
      <vt:lpstr>MathType 6.0 Equation</vt:lpstr>
      <vt:lpstr>Methods for teaching differentiation and integration</vt:lpstr>
      <vt:lpstr>Chain rule for composite functions</vt:lpstr>
      <vt:lpstr>1. Differentiate </vt:lpstr>
      <vt:lpstr>2. Differentiate </vt:lpstr>
      <vt:lpstr>Product and quotient rule</vt:lpstr>
      <vt:lpstr>Product rule</vt:lpstr>
      <vt:lpstr>4.Differentiate </vt:lpstr>
      <vt:lpstr>Quotient rule</vt:lpstr>
      <vt:lpstr>8.Differentiate </vt:lpstr>
      <vt:lpstr>Integrals of the form </vt:lpstr>
      <vt:lpstr>Integration by substitution </vt:lpstr>
      <vt:lpstr>Example  </vt:lpstr>
      <vt:lpstr>Example  </vt:lpstr>
      <vt:lpstr>Integration by parts </vt:lpstr>
      <vt:lpstr>Example  </vt:lpstr>
      <vt:lpstr>How to choose a method?</vt:lpstr>
      <vt:lpstr>Forming and solving differential equations</vt:lpstr>
      <vt:lpstr>Forming and solving differential equations</vt:lpstr>
      <vt:lpstr>Forming and solving differential equations</vt:lpstr>
      <vt:lpstr>Forming and solving differential equations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for teaching differentiation and integration</dc:title>
  <dc:creator>Rose Jewell</dc:creator>
  <cp:lastModifiedBy>Rose Jewell</cp:lastModifiedBy>
  <cp:revision>12</cp:revision>
  <dcterms:created xsi:type="dcterms:W3CDTF">2016-11-01T19:57:50Z</dcterms:created>
  <dcterms:modified xsi:type="dcterms:W3CDTF">2016-11-08T14:00:21Z</dcterms:modified>
</cp:coreProperties>
</file>