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5" r:id="rId6"/>
    <p:sldId id="266" r:id="rId7"/>
    <p:sldId id="267" r:id="rId8"/>
    <p:sldId id="269" r:id="rId9"/>
    <p:sldId id="264" r:id="rId10"/>
    <p:sldId id="262" r:id="rId11"/>
    <p:sldId id="268" r:id="rId12"/>
    <p:sldId id="263" r:id="rId13"/>
    <p:sldId id="270" r:id="rId14"/>
    <p:sldId id="2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00" y="1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9.wmf"/><Relationship Id="rId1" Type="http://schemas.openxmlformats.org/officeDocument/2006/relationships/image" Target="../media/image7.wmf"/><Relationship Id="rId5" Type="http://schemas.openxmlformats.org/officeDocument/2006/relationships/image" Target="../media/image11.wmf"/><Relationship Id="rId4" Type="http://schemas.openxmlformats.org/officeDocument/2006/relationships/image" Target="../media/image1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1D8E79B-96A8-4BB0-889B-58312B59FE6D}" type="datetimeFigureOut">
              <a:rPr lang="en-GB" smtClean="0"/>
              <a:pPr/>
              <a:t>02/11/2016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C87297-E4FB-4F44-BF32-1FAC41873980}"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D8E79B-96A8-4BB0-889B-58312B59FE6D}" type="datetimeFigureOut">
              <a:rPr lang="en-GB" smtClean="0"/>
              <a:pPr/>
              <a:t>02/11/2016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C87297-E4FB-4F44-BF32-1FAC4187398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D8E79B-96A8-4BB0-889B-58312B59FE6D}" type="datetimeFigureOut">
              <a:rPr lang="en-GB" smtClean="0"/>
              <a:pPr/>
              <a:t>02/11/2016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C87297-E4FB-4F44-BF32-1FAC41873980}"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1D8E79B-96A8-4BB0-889B-58312B59FE6D}" type="datetimeFigureOut">
              <a:rPr lang="en-GB" smtClean="0"/>
              <a:pPr/>
              <a:t>02/11/2016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4C87297-E4FB-4F44-BF32-1FAC4187398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1D8E79B-96A8-4BB0-889B-58312B59FE6D}" type="datetimeFigureOut">
              <a:rPr lang="en-GB" smtClean="0"/>
              <a:pPr/>
              <a:t>02/11/2016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4C87297-E4FB-4F44-BF32-1FAC4187398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1D8E79B-96A8-4BB0-889B-58312B59FE6D}" type="datetimeFigureOut">
              <a:rPr lang="en-GB" smtClean="0"/>
              <a:pPr/>
              <a:t>02/11/2016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4C87297-E4FB-4F44-BF32-1FAC4187398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D8E79B-96A8-4BB0-889B-58312B59FE6D}" type="datetimeFigureOut">
              <a:rPr lang="en-GB" smtClean="0"/>
              <a:pPr/>
              <a:t>02/11/2016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4C87297-E4FB-4F44-BF32-1FAC4187398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D8E79B-96A8-4BB0-889B-58312B59FE6D}" type="datetimeFigureOut">
              <a:rPr lang="en-GB" smtClean="0"/>
              <a:pPr/>
              <a:t>02/11/2016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4C87297-E4FB-4F44-BF32-1FAC4187398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D8E79B-96A8-4BB0-889B-58312B59FE6D}" type="datetimeFigureOut">
              <a:rPr lang="en-GB" smtClean="0"/>
              <a:pPr/>
              <a:t>02/11/2016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4C87297-E4FB-4F44-BF32-1FAC4187398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D8E79B-96A8-4BB0-889B-58312B59FE6D}" type="datetimeFigureOut">
              <a:rPr lang="en-GB" smtClean="0"/>
              <a:pPr/>
              <a:t>02/11/2016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C87297-E4FB-4F44-BF32-1FAC4187398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1D8E79B-96A8-4BB0-889B-58312B59FE6D}" type="datetimeFigureOut">
              <a:rPr lang="en-GB" smtClean="0"/>
              <a:pPr/>
              <a:t>02/11/2016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C87297-E4FB-4F44-BF32-1FAC4187398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D8E79B-96A8-4BB0-889B-58312B59FE6D}" type="datetimeFigureOut">
              <a:rPr lang="en-GB" smtClean="0"/>
              <a:pPr/>
              <a:t>02/11/2016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C87297-E4FB-4F44-BF32-1FAC41873980}"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oleObject" Target="../embeddings/oleObject7.bin"/><Relationship Id="rId7"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 Id="rId9" Type="http://schemas.openxmlformats.org/officeDocument/2006/relationships/oleObject" Target="../embeddings/oleObject13.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7772400" cy="1470025"/>
          </a:xfrm>
        </p:spPr>
        <p:txBody>
          <a:bodyPr>
            <a:normAutofit fontScale="90000"/>
          </a:bodyPr>
          <a:lstStyle/>
          <a:p>
            <a:r>
              <a:rPr lang="en-GB" dirty="0" smtClean="0"/>
              <a:t>Preparing students for examinations</a:t>
            </a:r>
            <a:br>
              <a:rPr lang="en-GB" dirty="0" smtClean="0"/>
            </a:br>
            <a:r>
              <a:rPr lang="en-GB" dirty="0" smtClean="0"/>
              <a:t>An examiner’s insights</a:t>
            </a:r>
            <a:br>
              <a:rPr lang="en-GB" dirty="0" smtClean="0"/>
            </a:br>
            <a:endParaRPr lang="en-GB" dirty="0"/>
          </a:p>
        </p:txBody>
      </p:sp>
      <p:sp>
        <p:nvSpPr>
          <p:cNvPr id="3" name="Subtitle 2"/>
          <p:cNvSpPr>
            <a:spLocks noGrp="1"/>
          </p:cNvSpPr>
          <p:nvPr>
            <p:ph type="subTitle" idx="1"/>
          </p:nvPr>
        </p:nvSpPr>
        <p:spPr>
          <a:xfrm>
            <a:off x="1371600" y="2667000"/>
            <a:ext cx="6400800" cy="3429000"/>
          </a:xfrm>
        </p:spPr>
        <p:txBody>
          <a:bodyPr>
            <a:normAutofit fontScale="92500" lnSpcReduction="10000"/>
          </a:bodyPr>
          <a:lstStyle/>
          <a:p>
            <a:pPr lvl="0"/>
            <a:r>
              <a:rPr lang="en-GB" dirty="0" smtClean="0"/>
              <a:t>Feedback from recent examinations</a:t>
            </a:r>
          </a:p>
          <a:p>
            <a:pPr lvl="0"/>
            <a:r>
              <a:rPr lang="en-GB" dirty="0" smtClean="0"/>
              <a:t>Understand where students lose marks and how questions are marked</a:t>
            </a:r>
          </a:p>
          <a:p>
            <a:pPr lvl="0"/>
            <a:r>
              <a:rPr lang="en-GB" dirty="0" smtClean="0"/>
              <a:t>Engage with exemplar student material to highlight common errors</a:t>
            </a:r>
          </a:p>
          <a:p>
            <a:r>
              <a:rPr lang="en-GB" dirty="0" smtClean="0"/>
              <a:t>How to develop crucial examination technique to boost exam grades </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Examiners’ reports</a:t>
            </a:r>
            <a:endParaRPr lang="en-GB" dirty="0"/>
          </a:p>
        </p:txBody>
      </p:sp>
      <p:sp>
        <p:nvSpPr>
          <p:cNvPr id="3" name="Content Placeholder 2"/>
          <p:cNvSpPr>
            <a:spLocks noGrp="1"/>
          </p:cNvSpPr>
          <p:nvPr>
            <p:ph idx="1"/>
          </p:nvPr>
        </p:nvSpPr>
        <p:spPr/>
        <p:txBody>
          <a:bodyPr/>
          <a:lstStyle/>
          <a:p>
            <a:r>
              <a:rPr lang="en-GB" dirty="0" smtClean="0"/>
              <a:t>Great resource for teachers and candidates</a:t>
            </a:r>
          </a:p>
          <a:p>
            <a:r>
              <a:rPr lang="en-GB" dirty="0" smtClean="0"/>
              <a:t>General and overall comments</a:t>
            </a:r>
          </a:p>
          <a:p>
            <a:r>
              <a:rPr lang="en-GB" dirty="0" smtClean="0"/>
              <a:t>Specific feedback on questions often discussing common errors and pitfalls.</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GB" dirty="0" smtClean="0"/>
              <a:t>The examiner’s reports</a:t>
            </a:r>
            <a:br>
              <a:rPr lang="en-GB" dirty="0" smtClean="0"/>
            </a:br>
            <a:r>
              <a:rPr lang="en-GB" dirty="0" smtClean="0"/>
              <a:t>MEI Jun1 15 Core 3 General comments</a:t>
            </a:r>
            <a:br>
              <a:rPr lang="en-GB" dirty="0" smtClean="0"/>
            </a:br>
            <a:endParaRPr lang="en-GB" dirty="0"/>
          </a:p>
        </p:txBody>
      </p:sp>
      <p:sp>
        <p:nvSpPr>
          <p:cNvPr id="3" name="Content Placeholder 2"/>
          <p:cNvSpPr>
            <a:spLocks noGrp="1"/>
          </p:cNvSpPr>
          <p:nvPr>
            <p:ph idx="1"/>
          </p:nvPr>
        </p:nvSpPr>
        <p:spPr/>
        <p:txBody>
          <a:bodyPr/>
          <a:lstStyle/>
          <a:p>
            <a:endParaRPr lang="en-GB" dirty="0"/>
          </a:p>
        </p:txBody>
      </p:sp>
      <p:pic>
        <p:nvPicPr>
          <p:cNvPr id="5" name="Picture 4"/>
          <p:cNvPicPr/>
          <p:nvPr/>
        </p:nvPicPr>
        <p:blipFill>
          <a:blip r:embed="rId2" cstate="print"/>
          <a:srcRect l="24880" t="18482" r="23334" b="36304"/>
          <a:stretch>
            <a:fillRect/>
          </a:stretch>
        </p:blipFill>
        <p:spPr bwMode="auto">
          <a:xfrm>
            <a:off x="762000" y="1524000"/>
            <a:ext cx="7162800"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GB" dirty="0" smtClean="0"/>
              <a:t>The examiner’s reports</a:t>
            </a:r>
            <a:br>
              <a:rPr lang="en-GB" dirty="0" smtClean="0"/>
            </a:br>
            <a:r>
              <a:rPr lang="en-GB" dirty="0" smtClean="0"/>
              <a:t>Edexcel June 15 C4 General comments</a:t>
            </a:r>
            <a:br>
              <a:rPr lang="en-GB" dirty="0" smtClean="0"/>
            </a:br>
            <a:endParaRPr lang="en-GB" dirty="0"/>
          </a:p>
        </p:txBody>
      </p:sp>
      <p:pic>
        <p:nvPicPr>
          <p:cNvPr id="4" name="Picture 3"/>
          <p:cNvPicPr/>
          <p:nvPr/>
        </p:nvPicPr>
        <p:blipFill>
          <a:blip r:embed="rId2" cstate="print"/>
          <a:srcRect l="27651" t="15182" r="27972" b="15181"/>
          <a:stretch>
            <a:fillRect/>
          </a:stretch>
        </p:blipFill>
        <p:spPr bwMode="auto">
          <a:xfrm>
            <a:off x="1066800" y="1371600"/>
            <a:ext cx="731520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2"/>
          <p:cNvSpPr>
            <a:spLocks noGrp="1" noChangeArrowheads="1"/>
          </p:cNvSpPr>
          <p:nvPr>
            <p:ph type="title"/>
          </p:nvPr>
        </p:nvSpPr>
        <p:spPr>
          <a:xfrm>
            <a:off x="457200" y="274638"/>
            <a:ext cx="8229600" cy="792162"/>
          </a:xfrm>
        </p:spPr>
        <p:txBody>
          <a:bodyPr/>
          <a:lstStyle/>
          <a:p>
            <a:r>
              <a:rPr lang="en-GB" dirty="0" smtClean="0"/>
              <a:t>Nailing the method marks</a:t>
            </a:r>
            <a:endParaRPr lang="en-GB" dirty="0" smtClean="0">
              <a:solidFill>
                <a:srgbClr val="FF00FF"/>
              </a:solidFill>
            </a:endParaRPr>
          </a:p>
        </p:txBody>
      </p:sp>
      <p:sp>
        <p:nvSpPr>
          <p:cNvPr id="2054" name="Rectangle 6"/>
          <p:cNvSpPr>
            <a:spLocks noChangeArrowheads="1"/>
          </p:cNvSpPr>
          <p:nvPr/>
        </p:nvSpPr>
        <p:spPr bwMode="auto">
          <a:xfrm>
            <a:off x="0" y="3119438"/>
            <a:ext cx="9144000" cy="0"/>
          </a:xfrm>
          <a:prstGeom prst="rect">
            <a:avLst/>
          </a:prstGeom>
          <a:noFill/>
          <a:ln w="9525">
            <a:noFill/>
            <a:miter lim="800000"/>
            <a:headEnd/>
            <a:tailEnd/>
          </a:ln>
        </p:spPr>
        <p:txBody>
          <a:bodyPr wrap="none" anchor="ctr">
            <a:spAutoFit/>
          </a:bodyPr>
          <a:lstStyle/>
          <a:p>
            <a:endParaRPr lang="en-US"/>
          </a:p>
        </p:txBody>
      </p:sp>
      <p:graphicFrame>
        <p:nvGraphicFramePr>
          <p:cNvPr id="12295" name="Object 2"/>
          <p:cNvGraphicFramePr>
            <a:graphicFrameLocks noChangeAspect="1"/>
          </p:cNvGraphicFramePr>
          <p:nvPr/>
        </p:nvGraphicFramePr>
        <p:xfrm>
          <a:off x="1295400" y="2667000"/>
          <a:ext cx="6696075" cy="1385888"/>
        </p:xfrm>
        <a:graphic>
          <a:graphicData uri="http://schemas.openxmlformats.org/presentationml/2006/ole">
            <p:oleObj spid="_x0000_s1026" name="Equation" r:id="rId3" imgW="3048000" imgH="635000" progId="Equation.3">
              <p:embed/>
            </p:oleObj>
          </a:graphicData>
        </a:graphic>
      </p:graphicFrame>
      <p:sp>
        <p:nvSpPr>
          <p:cNvPr id="2055" name="Rectangle 10"/>
          <p:cNvSpPr>
            <a:spLocks noChangeArrowheads="1"/>
          </p:cNvSpPr>
          <p:nvPr/>
        </p:nvSpPr>
        <p:spPr bwMode="auto">
          <a:xfrm>
            <a:off x="0" y="3205163"/>
            <a:ext cx="9144000" cy="0"/>
          </a:xfrm>
          <a:prstGeom prst="rect">
            <a:avLst/>
          </a:prstGeom>
          <a:noFill/>
          <a:ln w="9525">
            <a:noFill/>
            <a:miter lim="800000"/>
            <a:headEnd/>
            <a:tailEnd/>
          </a:ln>
        </p:spPr>
        <p:txBody>
          <a:bodyPr wrap="none" anchor="ctr">
            <a:spAutoFit/>
          </a:bodyPr>
          <a:lstStyle/>
          <a:p>
            <a:endParaRPr lang="en-US"/>
          </a:p>
        </p:txBody>
      </p:sp>
      <p:graphicFrame>
        <p:nvGraphicFramePr>
          <p:cNvPr id="12297" name="Object 3"/>
          <p:cNvGraphicFramePr>
            <a:graphicFrameLocks noChangeAspect="1"/>
          </p:cNvGraphicFramePr>
          <p:nvPr/>
        </p:nvGraphicFramePr>
        <p:xfrm>
          <a:off x="1371600" y="4343400"/>
          <a:ext cx="3490913" cy="1185863"/>
        </p:xfrm>
        <a:graphic>
          <a:graphicData uri="http://schemas.openxmlformats.org/presentationml/2006/ole">
            <p:oleObj spid="_x0000_s1027" name="Equation" r:id="rId4" imgW="1320480" imgH="444240" progId="Equation.3">
              <p:embed/>
            </p:oleObj>
          </a:graphicData>
        </a:graphic>
      </p:graphicFrame>
      <p:sp>
        <p:nvSpPr>
          <p:cNvPr id="12299" name="Text Box 11"/>
          <p:cNvSpPr txBox="1">
            <a:spLocks noChangeArrowheads="1"/>
          </p:cNvSpPr>
          <p:nvPr/>
        </p:nvSpPr>
        <p:spPr bwMode="auto">
          <a:xfrm>
            <a:off x="1476375" y="6092825"/>
            <a:ext cx="7056438" cy="461963"/>
          </a:xfrm>
          <a:prstGeom prst="rect">
            <a:avLst/>
          </a:prstGeom>
          <a:noFill/>
          <a:ln w="9525">
            <a:noFill/>
            <a:miter lim="800000"/>
            <a:headEnd/>
            <a:tailEnd/>
          </a:ln>
        </p:spPr>
        <p:txBody>
          <a:bodyPr>
            <a:spAutoFit/>
          </a:bodyPr>
          <a:lstStyle/>
          <a:p>
            <a:pPr>
              <a:spcBef>
                <a:spcPct val="50000"/>
              </a:spcBef>
            </a:pPr>
            <a:r>
              <a:rPr lang="en-GB" sz="2400"/>
              <a:t>The expansion is infinite and only valid for |x|&lt;1</a:t>
            </a:r>
          </a:p>
        </p:txBody>
      </p:sp>
      <p:graphicFrame>
        <p:nvGraphicFramePr>
          <p:cNvPr id="2052" name="Object 4"/>
          <p:cNvGraphicFramePr>
            <a:graphicFrameLocks noChangeAspect="1"/>
          </p:cNvGraphicFramePr>
          <p:nvPr/>
        </p:nvGraphicFramePr>
        <p:xfrm>
          <a:off x="1219200" y="990600"/>
          <a:ext cx="6302375" cy="630238"/>
        </p:xfrm>
        <a:graphic>
          <a:graphicData uri="http://schemas.openxmlformats.org/presentationml/2006/ole">
            <p:oleObj spid="_x0000_s1028" name="Equation" r:id="rId5" imgW="2412720" imgH="241200" progId="Equation.DSMT4">
              <p:embed/>
            </p:oleObj>
          </a:graphicData>
        </a:graphic>
      </p:graphicFrame>
      <p:sp>
        <p:nvSpPr>
          <p:cNvPr id="9" name="Cloud Callout 8"/>
          <p:cNvSpPr/>
          <p:nvPr/>
        </p:nvSpPr>
        <p:spPr>
          <a:xfrm>
            <a:off x="5257800" y="4038600"/>
            <a:ext cx="3657600" cy="990600"/>
          </a:xfrm>
          <a:prstGeom prst="cloudCallout">
            <a:avLst>
              <a:gd name="adj1" fmla="val -48750"/>
              <a:gd name="adj2" fmla="val -589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Almost all the marks are awarded for the un-simplified answer. </a:t>
            </a:r>
            <a:endParaRPr lang="en-GB" dirty="0"/>
          </a:p>
        </p:txBody>
      </p:sp>
      <p:graphicFrame>
        <p:nvGraphicFramePr>
          <p:cNvPr id="34820" name="Object 4"/>
          <p:cNvGraphicFramePr>
            <a:graphicFrameLocks noChangeAspect="1"/>
          </p:cNvGraphicFramePr>
          <p:nvPr/>
        </p:nvGraphicFramePr>
        <p:xfrm>
          <a:off x="457200" y="1524000"/>
          <a:ext cx="7921625" cy="1090613"/>
        </p:xfrm>
        <a:graphic>
          <a:graphicData uri="http://schemas.openxmlformats.org/presentationml/2006/ole">
            <p:oleObj spid="_x0000_s1029" name="Equation" r:id="rId6" imgW="3225800" imgH="444500" progId="Equation.3">
              <p:embed/>
            </p:oleObj>
          </a:graphicData>
        </a:graphic>
      </p:graphicFrame>
      <p:sp>
        <p:nvSpPr>
          <p:cNvPr id="11" name="Cloud Callout 10"/>
          <p:cNvSpPr/>
          <p:nvPr/>
        </p:nvSpPr>
        <p:spPr>
          <a:xfrm>
            <a:off x="7696200" y="457200"/>
            <a:ext cx="1447800" cy="11430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NO marks yet!</a:t>
            </a:r>
            <a:endParaRPr lang="en-GB" dirty="0"/>
          </a:p>
        </p:txBody>
      </p:sp>
      <p:sp>
        <p:nvSpPr>
          <p:cNvPr id="14" name="Cloud Callout 13"/>
          <p:cNvSpPr/>
          <p:nvPr/>
        </p:nvSpPr>
        <p:spPr>
          <a:xfrm>
            <a:off x="5257800" y="5029200"/>
            <a:ext cx="3657600" cy="990600"/>
          </a:xfrm>
          <a:prstGeom prst="cloudCallout">
            <a:avLst>
              <a:gd name="adj1" fmla="val -48750"/>
              <a:gd name="adj2" fmla="val -589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Stop here if timing is a big issue</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2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9" grpId="0"/>
      <p:bldP spid="9" grpId="0" animBg="1"/>
      <p:bldP spid="11"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1"/>
          <p:cNvSpPr>
            <a:spLocks noGrp="1"/>
          </p:cNvSpPr>
          <p:nvPr>
            <p:ph type="title"/>
          </p:nvPr>
        </p:nvSpPr>
        <p:spPr>
          <a:xfrm>
            <a:off x="457200" y="274638"/>
            <a:ext cx="8229600" cy="1173162"/>
          </a:xfrm>
        </p:spPr>
        <p:txBody>
          <a:bodyPr>
            <a:normAutofit fontScale="90000"/>
          </a:bodyPr>
          <a:lstStyle/>
          <a:p>
            <a:r>
              <a:rPr lang="en-GB" dirty="0" smtClean="0"/>
              <a:t>The “Show that…” question</a:t>
            </a:r>
            <a:br>
              <a:rPr lang="en-GB" dirty="0" smtClean="0"/>
            </a:br>
            <a:endParaRPr lang="en-GB" dirty="0" smtClean="0">
              <a:latin typeface="Times New Roman" pitchFamily="18" charset="0"/>
            </a:endParaRPr>
          </a:p>
        </p:txBody>
      </p:sp>
      <p:sp>
        <p:nvSpPr>
          <p:cNvPr id="9220" name="Content Placeholder 2"/>
          <p:cNvSpPr>
            <a:spLocks noGrp="1"/>
          </p:cNvSpPr>
          <p:nvPr>
            <p:ph idx="1"/>
          </p:nvPr>
        </p:nvSpPr>
        <p:spPr>
          <a:xfrm>
            <a:off x="457200" y="1600200"/>
            <a:ext cx="8229600" cy="4953000"/>
          </a:xfrm>
        </p:spPr>
        <p:txBody>
          <a:bodyPr>
            <a:normAutofit fontScale="92500" lnSpcReduction="10000"/>
          </a:bodyPr>
          <a:lstStyle/>
          <a:p>
            <a:pPr eaLnBrk="1" hangingPunct="1">
              <a:buFontTx/>
              <a:buNone/>
            </a:pPr>
            <a:r>
              <a:rPr lang="en-GB" dirty="0" smtClean="0">
                <a:latin typeface="Times New Roman" pitchFamily="18" charset="0"/>
              </a:rPr>
              <a:t>Show that the Cartesian equation of the curve given parametrically by</a:t>
            </a:r>
            <a:br>
              <a:rPr lang="en-GB" dirty="0" smtClean="0">
                <a:latin typeface="Times New Roman" pitchFamily="18" charset="0"/>
              </a:rPr>
            </a:br>
            <a:r>
              <a:rPr lang="en-GB" dirty="0" smtClean="0">
                <a:latin typeface="Times New Roman" pitchFamily="18" charset="0"/>
              </a:rPr>
              <a:t/>
            </a:r>
            <a:br>
              <a:rPr lang="en-GB" dirty="0" smtClean="0">
                <a:latin typeface="Times New Roman" pitchFamily="18" charset="0"/>
              </a:rPr>
            </a:br>
            <a:r>
              <a:rPr lang="en-GB" dirty="0" smtClean="0">
                <a:latin typeface="Times New Roman" pitchFamily="18" charset="0"/>
              </a:rPr>
              <a:t>is </a:t>
            </a:r>
            <a:r>
              <a:rPr lang="en-GB" dirty="0" smtClean="0"/>
              <a:t> </a:t>
            </a:r>
          </a:p>
          <a:p>
            <a:pPr eaLnBrk="1" hangingPunct="1">
              <a:buFontTx/>
              <a:buNone/>
            </a:pPr>
            <a:endParaRPr lang="en-GB" dirty="0" smtClean="0"/>
          </a:p>
          <a:p>
            <a:pPr eaLnBrk="1" hangingPunct="1">
              <a:buFontTx/>
              <a:buNone/>
            </a:pPr>
            <a:r>
              <a:rPr lang="en-GB" u="sng" dirty="0" smtClean="0"/>
              <a:t>Method 1 </a:t>
            </a:r>
            <a:r>
              <a:rPr lang="en-GB" dirty="0" smtClean="0"/>
              <a:t>– ignore the answer and use it as a check</a:t>
            </a:r>
          </a:p>
          <a:p>
            <a:pPr eaLnBrk="1" hangingPunct="1">
              <a:buFontTx/>
              <a:buNone/>
            </a:pPr>
            <a:r>
              <a:rPr lang="en-GB" u="sng" dirty="0" smtClean="0"/>
              <a:t>Method 2 </a:t>
            </a:r>
            <a:r>
              <a:rPr lang="en-GB" dirty="0" smtClean="0"/>
              <a:t>– use the answer, and make a very clear conclusion</a:t>
            </a:r>
          </a:p>
          <a:p>
            <a:pPr eaLnBrk="1" hangingPunct="1">
              <a:buFontTx/>
              <a:buNone/>
            </a:pPr>
            <a:r>
              <a:rPr lang="en-GB" u="sng" dirty="0" smtClean="0"/>
              <a:t>Moving on </a:t>
            </a:r>
            <a:r>
              <a:rPr lang="en-GB" dirty="0" smtClean="0"/>
              <a:t>– don’t use your incorrect answer – use theirs in the next parts of the question!</a:t>
            </a:r>
          </a:p>
          <a:p>
            <a:pPr eaLnBrk="1" hangingPunct="1">
              <a:buFontTx/>
              <a:buNone/>
            </a:pPr>
            <a:endParaRPr lang="en-GB" dirty="0" smtClean="0"/>
          </a:p>
        </p:txBody>
      </p:sp>
      <p:graphicFrame>
        <p:nvGraphicFramePr>
          <p:cNvPr id="9218" name="Object 2"/>
          <p:cNvGraphicFramePr>
            <a:graphicFrameLocks noChangeAspect="1"/>
          </p:cNvGraphicFramePr>
          <p:nvPr/>
        </p:nvGraphicFramePr>
        <p:xfrm>
          <a:off x="3886200" y="1905000"/>
          <a:ext cx="3352800" cy="685800"/>
        </p:xfrm>
        <a:graphic>
          <a:graphicData uri="http://schemas.openxmlformats.org/presentationml/2006/ole">
            <p:oleObj spid="_x0000_s2050" name="Equation" r:id="rId3" imgW="1117440" imgH="228600" progId="Equation.DSMT4">
              <p:embed/>
            </p:oleObj>
          </a:graphicData>
        </a:graphic>
      </p:graphicFrame>
      <p:graphicFrame>
        <p:nvGraphicFramePr>
          <p:cNvPr id="9223" name="Object 7"/>
          <p:cNvGraphicFramePr>
            <a:graphicFrameLocks noChangeAspect="1"/>
          </p:cNvGraphicFramePr>
          <p:nvPr/>
        </p:nvGraphicFramePr>
        <p:xfrm>
          <a:off x="1295400" y="2438400"/>
          <a:ext cx="2438400" cy="1219200"/>
        </p:xfrm>
        <a:graphic>
          <a:graphicData uri="http://schemas.openxmlformats.org/presentationml/2006/ole">
            <p:oleObj spid="_x0000_s2052" name="Equation" r:id="rId4" imgW="838080" imgH="419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2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20">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1"/>
          <p:cNvSpPr>
            <a:spLocks noGrp="1"/>
          </p:cNvSpPr>
          <p:nvPr>
            <p:ph type="title"/>
          </p:nvPr>
        </p:nvSpPr>
        <p:spPr>
          <a:xfrm>
            <a:off x="457200" y="274638"/>
            <a:ext cx="8229600" cy="1173162"/>
          </a:xfrm>
        </p:spPr>
        <p:txBody>
          <a:bodyPr>
            <a:normAutofit fontScale="90000"/>
          </a:bodyPr>
          <a:lstStyle/>
          <a:p>
            <a:r>
              <a:rPr lang="en-GB" dirty="0" smtClean="0"/>
              <a:t>The “Show that…” question</a:t>
            </a:r>
            <a:br>
              <a:rPr lang="en-GB" dirty="0" smtClean="0"/>
            </a:br>
            <a:endParaRPr lang="en-GB" dirty="0" smtClean="0">
              <a:latin typeface="Times New Roman" pitchFamily="18" charset="0"/>
            </a:endParaRPr>
          </a:p>
        </p:txBody>
      </p:sp>
      <p:sp>
        <p:nvSpPr>
          <p:cNvPr id="9220" name="Content Placeholder 2"/>
          <p:cNvSpPr>
            <a:spLocks noGrp="1"/>
          </p:cNvSpPr>
          <p:nvPr>
            <p:ph idx="1"/>
          </p:nvPr>
        </p:nvSpPr>
        <p:spPr>
          <a:xfrm>
            <a:off x="457200" y="1143000"/>
            <a:ext cx="8229600" cy="4983163"/>
          </a:xfrm>
        </p:spPr>
        <p:txBody>
          <a:bodyPr>
            <a:normAutofit fontScale="92500" lnSpcReduction="10000"/>
          </a:bodyPr>
          <a:lstStyle/>
          <a:p>
            <a:pPr eaLnBrk="1" hangingPunct="1">
              <a:buFontTx/>
              <a:buNone/>
            </a:pPr>
            <a:r>
              <a:rPr lang="en-GB" u="sng" dirty="0" smtClean="0"/>
              <a:t>Method 1</a:t>
            </a:r>
          </a:p>
          <a:p>
            <a:pPr eaLnBrk="1" hangingPunct="1">
              <a:buFontTx/>
              <a:buNone/>
            </a:pPr>
            <a:endParaRPr lang="en-GB" u="sng" dirty="0" smtClean="0"/>
          </a:p>
          <a:p>
            <a:pPr eaLnBrk="1" hangingPunct="1">
              <a:buFontTx/>
              <a:buNone/>
            </a:pPr>
            <a:endParaRPr lang="en-GB" u="sng" dirty="0" smtClean="0"/>
          </a:p>
          <a:p>
            <a:pPr eaLnBrk="1" hangingPunct="1">
              <a:buFontTx/>
              <a:buNone/>
            </a:pPr>
            <a:endParaRPr lang="en-GB" u="sng" dirty="0" smtClean="0"/>
          </a:p>
          <a:p>
            <a:pPr eaLnBrk="1" hangingPunct="1">
              <a:buFontTx/>
              <a:buNone/>
            </a:pPr>
            <a:endParaRPr lang="en-GB" u="sng" dirty="0" smtClean="0"/>
          </a:p>
          <a:p>
            <a:pPr eaLnBrk="1" hangingPunct="1">
              <a:buFontTx/>
              <a:buNone/>
            </a:pPr>
            <a:r>
              <a:rPr lang="en-GB" u="sng" dirty="0" smtClean="0"/>
              <a:t>Method 2</a:t>
            </a:r>
          </a:p>
          <a:p>
            <a:pPr eaLnBrk="1" hangingPunct="1">
              <a:buFontTx/>
              <a:buNone/>
            </a:pPr>
            <a:r>
              <a:rPr lang="en-GB" u="sng" dirty="0" smtClean="0"/>
              <a:t/>
            </a:r>
            <a:br>
              <a:rPr lang="en-GB" u="sng" dirty="0" smtClean="0"/>
            </a:br>
            <a:r>
              <a:rPr lang="en-GB" u="sng" dirty="0" smtClean="0"/>
              <a:t/>
            </a:r>
            <a:br>
              <a:rPr lang="en-GB" u="sng" dirty="0" smtClean="0"/>
            </a:br>
            <a:r>
              <a:rPr lang="en-GB" u="sng" dirty="0" smtClean="0"/>
              <a:t/>
            </a:r>
            <a:br>
              <a:rPr lang="en-GB" u="sng" dirty="0" smtClean="0"/>
            </a:br>
            <a:r>
              <a:rPr lang="en-GB" dirty="0" smtClean="0"/>
              <a:t>So the Cartesian equation is </a:t>
            </a:r>
          </a:p>
        </p:txBody>
      </p:sp>
      <p:graphicFrame>
        <p:nvGraphicFramePr>
          <p:cNvPr id="9218" name="Object 2"/>
          <p:cNvGraphicFramePr>
            <a:graphicFrameLocks noChangeAspect="1"/>
          </p:cNvGraphicFramePr>
          <p:nvPr/>
        </p:nvGraphicFramePr>
        <p:xfrm>
          <a:off x="2438400" y="1066800"/>
          <a:ext cx="3352800" cy="685800"/>
        </p:xfrm>
        <a:graphic>
          <a:graphicData uri="http://schemas.openxmlformats.org/presentationml/2006/ole">
            <p:oleObj spid="_x0000_s3074" name="Equation" r:id="rId3" imgW="1117440" imgH="228600" progId="Equation.DSMT4">
              <p:embed/>
            </p:oleObj>
          </a:graphicData>
        </a:graphic>
      </p:graphicFrame>
      <p:graphicFrame>
        <p:nvGraphicFramePr>
          <p:cNvPr id="9222" name="Object 6"/>
          <p:cNvGraphicFramePr>
            <a:graphicFrameLocks noChangeAspect="1"/>
          </p:cNvGraphicFramePr>
          <p:nvPr/>
        </p:nvGraphicFramePr>
        <p:xfrm>
          <a:off x="990600" y="1524000"/>
          <a:ext cx="6931025" cy="1139114"/>
        </p:xfrm>
        <a:graphic>
          <a:graphicData uri="http://schemas.openxmlformats.org/presentationml/2006/ole">
            <p:oleObj spid="_x0000_s3075" name="Equation" r:id="rId4" imgW="2857320" imgH="469800" progId="Equation.DSMT4">
              <p:embed/>
            </p:oleObj>
          </a:graphicData>
        </a:graphic>
      </p:graphicFrame>
      <p:graphicFrame>
        <p:nvGraphicFramePr>
          <p:cNvPr id="3077" name="Object 5"/>
          <p:cNvGraphicFramePr>
            <a:graphicFrameLocks noChangeAspect="1"/>
          </p:cNvGraphicFramePr>
          <p:nvPr/>
        </p:nvGraphicFramePr>
        <p:xfrm>
          <a:off x="2819400" y="2514600"/>
          <a:ext cx="2057400" cy="1028700"/>
        </p:xfrm>
        <a:graphic>
          <a:graphicData uri="http://schemas.openxmlformats.org/presentationml/2006/ole">
            <p:oleObj spid="_x0000_s3077" name="Equation" r:id="rId5" imgW="838080" imgH="419040" progId="Equation.3">
              <p:embed/>
            </p:oleObj>
          </a:graphicData>
        </a:graphic>
      </p:graphicFrame>
      <p:graphicFrame>
        <p:nvGraphicFramePr>
          <p:cNvPr id="3078" name="Object 6"/>
          <p:cNvGraphicFramePr>
            <a:graphicFrameLocks noChangeAspect="1"/>
          </p:cNvGraphicFramePr>
          <p:nvPr/>
        </p:nvGraphicFramePr>
        <p:xfrm>
          <a:off x="2514600" y="3962400"/>
          <a:ext cx="2057400" cy="1028700"/>
        </p:xfrm>
        <a:graphic>
          <a:graphicData uri="http://schemas.openxmlformats.org/presentationml/2006/ole">
            <p:oleObj spid="_x0000_s3078" name="Equation" r:id="rId6" imgW="838080" imgH="419040" progId="Equation.3">
              <p:embed/>
            </p:oleObj>
          </a:graphicData>
        </a:graphic>
      </p:graphicFrame>
      <p:graphicFrame>
        <p:nvGraphicFramePr>
          <p:cNvPr id="3079" name="Object 7"/>
          <p:cNvGraphicFramePr>
            <a:graphicFrameLocks noChangeAspect="1"/>
          </p:cNvGraphicFramePr>
          <p:nvPr/>
        </p:nvGraphicFramePr>
        <p:xfrm>
          <a:off x="4675188" y="3962400"/>
          <a:ext cx="2463800" cy="1028700"/>
        </p:xfrm>
        <a:graphic>
          <a:graphicData uri="http://schemas.openxmlformats.org/presentationml/2006/ole">
            <p:oleObj spid="_x0000_s3079" name="Equation" r:id="rId7" imgW="1002960" imgH="419040" progId="Equation.DSMT4">
              <p:embed/>
            </p:oleObj>
          </a:graphicData>
        </a:graphic>
      </p:graphicFrame>
      <p:graphicFrame>
        <p:nvGraphicFramePr>
          <p:cNvPr id="3080" name="Object 2"/>
          <p:cNvGraphicFramePr>
            <a:graphicFrameLocks noChangeAspect="1"/>
          </p:cNvGraphicFramePr>
          <p:nvPr/>
        </p:nvGraphicFramePr>
        <p:xfrm>
          <a:off x="7200900" y="4114800"/>
          <a:ext cx="1790700" cy="609600"/>
        </p:xfrm>
        <a:graphic>
          <a:graphicData uri="http://schemas.openxmlformats.org/presentationml/2006/ole">
            <p:oleObj spid="_x0000_s3080" name="Equation" r:id="rId8" imgW="596880" imgH="203040" progId="Equation.DSMT4">
              <p:embed/>
            </p:oleObj>
          </a:graphicData>
        </a:graphic>
      </p:graphicFrame>
      <p:graphicFrame>
        <p:nvGraphicFramePr>
          <p:cNvPr id="3082" name="Object 10"/>
          <p:cNvGraphicFramePr>
            <a:graphicFrameLocks noChangeAspect="1"/>
          </p:cNvGraphicFramePr>
          <p:nvPr/>
        </p:nvGraphicFramePr>
        <p:xfrm>
          <a:off x="5715000" y="5181600"/>
          <a:ext cx="2057400" cy="1028700"/>
        </p:xfrm>
        <a:graphic>
          <a:graphicData uri="http://schemas.openxmlformats.org/presentationml/2006/ole">
            <p:oleObj spid="_x0000_s3082" name="Equation" r:id="rId9" imgW="838080" imgH="419040" progId="Equation.3">
              <p:embed/>
            </p:oleObj>
          </a:graphicData>
        </a:graphic>
      </p:graphicFrame>
      <p:sp>
        <p:nvSpPr>
          <p:cNvPr id="13" name="Cloud Callout 12"/>
          <p:cNvSpPr/>
          <p:nvPr/>
        </p:nvSpPr>
        <p:spPr>
          <a:xfrm>
            <a:off x="4800600" y="2667000"/>
            <a:ext cx="4191000" cy="1219200"/>
          </a:xfrm>
          <a:prstGeom prst="cloudCallout">
            <a:avLst>
              <a:gd name="adj1" fmla="val -48725"/>
              <a:gd name="adj2" fmla="val -37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Put the correct answer on the end of incorrect  or incomplete work</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20">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8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8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22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Getting the best out of follow-through</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Use the given answer even if you don’t get it</a:t>
            </a:r>
          </a:p>
          <a:p>
            <a:r>
              <a:rPr lang="en-GB" dirty="0" smtClean="0"/>
              <a:t>Show </a:t>
            </a:r>
            <a:r>
              <a:rPr lang="en-GB" i="1" dirty="0" smtClean="0"/>
              <a:t>how</a:t>
            </a:r>
            <a:r>
              <a:rPr lang="en-GB" dirty="0" smtClean="0"/>
              <a:t> you use your answer from (</a:t>
            </a:r>
            <a:r>
              <a:rPr lang="en-GB" dirty="0" err="1" smtClean="0"/>
              <a:t>i</a:t>
            </a:r>
            <a:r>
              <a:rPr lang="en-GB" dirty="0" smtClean="0"/>
              <a:t>) in part (ii) </a:t>
            </a:r>
            <a:r>
              <a:rPr lang="en-GB" smtClean="0"/>
              <a:t>– </a:t>
            </a:r>
            <a:r>
              <a:rPr lang="en-GB" smtClean="0"/>
              <a:t>It’s evidence </a:t>
            </a:r>
            <a:r>
              <a:rPr lang="en-GB" dirty="0" smtClean="0"/>
              <a:t>rather than working out</a:t>
            </a:r>
          </a:p>
          <a:p>
            <a:r>
              <a:rPr lang="en-GB" dirty="0" smtClean="0"/>
              <a:t>If you omit a part completely, but need the answer to do the next bit, make one up – but put it in the answer space which would otherwise be blank so that it looks like FT in the next part</a:t>
            </a:r>
          </a:p>
          <a:p>
            <a:r>
              <a:rPr lang="en-GB" dirty="0" smtClean="0"/>
              <a:t>Be aware the hard bit might be the first bit – don’t abandon the whole question if the first bit is impossible</a:t>
            </a: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Understanding the commands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Show that</a:t>
            </a:r>
          </a:p>
          <a:p>
            <a:r>
              <a:rPr lang="en-GB" dirty="0" smtClean="0"/>
              <a:t>Find</a:t>
            </a:r>
          </a:p>
          <a:p>
            <a:r>
              <a:rPr lang="en-GB" dirty="0" smtClean="0"/>
              <a:t>Calculate</a:t>
            </a:r>
          </a:p>
          <a:p>
            <a:r>
              <a:rPr lang="en-GB" dirty="0" smtClean="0"/>
              <a:t>Write down</a:t>
            </a:r>
          </a:p>
          <a:p>
            <a:r>
              <a:rPr lang="en-GB" dirty="0" smtClean="0"/>
              <a:t>Evaluate</a:t>
            </a:r>
          </a:p>
          <a:p>
            <a:r>
              <a:rPr lang="en-GB" dirty="0" smtClean="0"/>
              <a:t>Find the exact value of</a:t>
            </a:r>
          </a:p>
          <a:p>
            <a:r>
              <a:rPr lang="en-GB" dirty="0" smtClean="0"/>
              <a:t>Prove</a:t>
            </a:r>
          </a:p>
          <a:p>
            <a:pPr>
              <a:buNone/>
            </a:pPr>
            <a:r>
              <a:rPr lang="en-GB" dirty="0" smtClean="0"/>
              <a:t>… giving your answer …</a:t>
            </a:r>
          </a:p>
          <a:p>
            <a:pPr>
              <a:buNone/>
            </a:pPr>
            <a:r>
              <a:rPr lang="en-GB" dirty="0" smtClean="0"/>
              <a:t>Hence…</a:t>
            </a:r>
            <a:endParaRPr lang="en-GB" dirty="0"/>
          </a:p>
        </p:txBody>
      </p:sp>
      <p:sp>
        <p:nvSpPr>
          <p:cNvPr id="4" name="Cloud Callout 3"/>
          <p:cNvSpPr/>
          <p:nvPr/>
        </p:nvSpPr>
        <p:spPr>
          <a:xfrm>
            <a:off x="5334000" y="2286000"/>
            <a:ext cx="3352800" cy="25908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You may find the whole question paper has no questions in it at all!</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the mark allocation</a:t>
            </a:r>
            <a:endParaRPr lang="en-GB" dirty="0"/>
          </a:p>
        </p:txBody>
      </p:sp>
      <p:sp>
        <p:nvSpPr>
          <p:cNvPr id="3" name="Content Placeholder 2"/>
          <p:cNvSpPr>
            <a:spLocks noGrp="1"/>
          </p:cNvSpPr>
          <p:nvPr>
            <p:ph idx="1"/>
          </p:nvPr>
        </p:nvSpPr>
        <p:spPr/>
        <p:txBody>
          <a:bodyPr>
            <a:normAutofit lnSpcReduction="10000"/>
          </a:bodyPr>
          <a:lstStyle/>
          <a:p>
            <a:r>
              <a:rPr lang="en-GB" dirty="0" smtClean="0"/>
              <a:t>A really useful guide to how difficult the examiner thinks the question is can be found by looking at the mark allocation – if it’s worth a lot of marks, it will be a multi-stage problem – if it’s only worth one or two, there should be an easy way of doing it!</a:t>
            </a:r>
          </a:p>
          <a:p>
            <a:r>
              <a:rPr lang="en-GB" dirty="0" smtClean="0"/>
              <a:t>A question at the start worth only one or two marks may well be a hint on how to do the rest of the question</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marking exercise</a:t>
            </a:r>
            <a:endParaRPr lang="en-GB" dirty="0"/>
          </a:p>
        </p:txBody>
      </p:sp>
      <p:sp>
        <p:nvSpPr>
          <p:cNvPr id="3" name="Content Placeholder 2"/>
          <p:cNvSpPr>
            <a:spLocks noGrp="1"/>
          </p:cNvSpPr>
          <p:nvPr>
            <p:ph idx="1"/>
          </p:nvPr>
        </p:nvSpPr>
        <p:spPr/>
        <p:txBody>
          <a:bodyPr/>
          <a:lstStyle/>
          <a:p>
            <a:r>
              <a:rPr lang="en-GB" dirty="0" smtClean="0"/>
              <a:t>Have a go at the question</a:t>
            </a:r>
          </a:p>
          <a:p>
            <a:r>
              <a:rPr lang="en-GB" dirty="0" smtClean="0"/>
              <a:t>Mark your own using the mark scheme</a:t>
            </a:r>
          </a:p>
          <a:p>
            <a:r>
              <a:rPr lang="en-GB" dirty="0" smtClean="0"/>
              <a:t>Look at the handwritten solution – how many marks would it get?</a:t>
            </a:r>
          </a:p>
          <a:p>
            <a:r>
              <a:rPr lang="en-GB" dirty="0" smtClean="0"/>
              <a:t>How could the candidate have done a bit better?</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Crossed out work</a:t>
            </a:r>
            <a:endParaRPr lang="en-GB" dirty="0"/>
          </a:p>
        </p:txBody>
      </p:sp>
      <p:sp>
        <p:nvSpPr>
          <p:cNvPr id="3" name="Content Placeholder 2"/>
          <p:cNvSpPr>
            <a:spLocks noGrp="1"/>
          </p:cNvSpPr>
          <p:nvPr>
            <p:ph idx="1"/>
          </p:nvPr>
        </p:nvSpPr>
        <p:spPr/>
        <p:txBody>
          <a:bodyPr/>
          <a:lstStyle/>
          <a:p>
            <a:r>
              <a:rPr lang="en-GB" dirty="0" smtClean="0"/>
              <a:t>It varies from one board to another – find out how to use it for your benefit!</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Don’t hide your work</a:t>
            </a:r>
            <a:endParaRPr lang="en-GB" dirty="0"/>
          </a:p>
        </p:txBody>
      </p:sp>
      <p:sp>
        <p:nvSpPr>
          <p:cNvPr id="3" name="Content Placeholder 2"/>
          <p:cNvSpPr>
            <a:spLocks noGrp="1"/>
          </p:cNvSpPr>
          <p:nvPr>
            <p:ph idx="1"/>
          </p:nvPr>
        </p:nvSpPr>
        <p:spPr/>
        <p:txBody>
          <a:bodyPr/>
          <a:lstStyle/>
          <a:p>
            <a:pPr>
              <a:buNone/>
            </a:pPr>
            <a:r>
              <a:rPr lang="en-GB" dirty="0" smtClean="0"/>
              <a:t>Examiners mark a scanned image of the script. They don’t usually see the whole page at once. Make it easy for him or her to find your answer – the worst is a bit of work at the top of the page and then a re-start much lower down – they might not find it</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 kind to your examiner</a:t>
            </a:r>
            <a:endParaRPr lang="en-GB" dirty="0"/>
          </a:p>
        </p:txBody>
      </p:sp>
      <p:sp>
        <p:nvSpPr>
          <p:cNvPr id="3" name="Content Placeholder 2"/>
          <p:cNvSpPr>
            <a:spLocks noGrp="1"/>
          </p:cNvSpPr>
          <p:nvPr>
            <p:ph idx="1"/>
          </p:nvPr>
        </p:nvSpPr>
        <p:spPr/>
        <p:txBody>
          <a:bodyPr/>
          <a:lstStyle/>
          <a:p>
            <a:r>
              <a:rPr lang="en-GB" dirty="0" smtClean="0"/>
              <a:t>Your examiner may have taught all day at school, cooked a meal and put the kids to bed before starting marking, so make it easy for them to find the marks you deserve. If your write clearly most of the time, they are more inclined to puzzle over confused thinking to find a B mark that might be lurking there!</a:t>
            </a:r>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1479</TotalTime>
  <Words>563</Words>
  <Application>Microsoft Office PowerPoint</Application>
  <PresentationFormat>On-screen Show (4:3)</PresentationFormat>
  <Paragraphs>61</Paragraphs>
  <Slides>14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Office Theme</vt:lpstr>
      <vt:lpstr>Equation</vt:lpstr>
      <vt:lpstr>Preparing students for examinations An examiner’s insights </vt:lpstr>
      <vt:lpstr>Examiners’ reports</vt:lpstr>
      <vt:lpstr>The examiner’s reports MEI Jun1 15 Core 3 General comments </vt:lpstr>
      <vt:lpstr>The examiner’s reports Edexcel June 15 C4 General comments </vt:lpstr>
      <vt:lpstr>Nailing the method marks</vt:lpstr>
      <vt:lpstr>The “Show that…” question </vt:lpstr>
      <vt:lpstr>The “Show that…” question </vt:lpstr>
      <vt:lpstr>Getting the best out of follow-through</vt:lpstr>
      <vt:lpstr>Understanding the commands</vt:lpstr>
      <vt:lpstr>Using the mark allocation</vt:lpstr>
      <vt:lpstr>A marking exercise</vt:lpstr>
      <vt:lpstr>Crossed out work</vt:lpstr>
      <vt:lpstr>Don’t hide your work</vt:lpstr>
      <vt:lpstr>Be kind to your examiner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students for examinations</dc:title>
  <dc:creator>Rose Jewell</dc:creator>
  <cp:lastModifiedBy>Rose Jewell</cp:lastModifiedBy>
  <cp:revision>10</cp:revision>
  <dcterms:created xsi:type="dcterms:W3CDTF">2016-10-29T16:05:30Z</dcterms:created>
  <dcterms:modified xsi:type="dcterms:W3CDTF">2016-11-02T20:57:56Z</dcterms:modified>
</cp:coreProperties>
</file>