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5" r:id="rId4"/>
    <p:sldId id="273" r:id="rId5"/>
    <p:sldId id="258" r:id="rId6"/>
    <p:sldId id="260" r:id="rId7"/>
    <p:sldId id="261" r:id="rId8"/>
    <p:sldId id="262" r:id="rId9"/>
    <p:sldId id="264" r:id="rId10"/>
    <p:sldId id="269" r:id="rId11"/>
    <p:sldId id="270" r:id="rId12"/>
    <p:sldId id="266" r:id="rId13"/>
    <p:sldId id="265" r:id="rId14"/>
    <p:sldId id="271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image" Target="../media/image11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D96E3-CCB1-4D0F-BE96-8B916040807A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79501B-D6F5-431F-B5E5-93CF2A2CDE4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You could use identities to find </a:t>
            </a:r>
            <a:r>
              <a:rPr lang="en-GB" dirty="0" err="1" smtClean="0"/>
              <a:t>sintheta</a:t>
            </a:r>
            <a:r>
              <a:rPr lang="en-GB" dirty="0" smtClean="0"/>
              <a:t> from </a:t>
            </a:r>
            <a:r>
              <a:rPr lang="en-GB" dirty="0" err="1" smtClean="0"/>
              <a:t>costheta</a:t>
            </a:r>
            <a:r>
              <a:rPr lang="en-GB" dirty="0" smtClean="0"/>
              <a:t> and get an exact answer here. This is close to 4root 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9501B-D6F5-431F-B5E5-93CF2A2CDE44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B211-C0DF-4AF5-A53A-C94D32452127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D2B-7A06-481C-A3B3-57D7F93A301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B211-C0DF-4AF5-A53A-C94D32452127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D2B-7A06-481C-A3B3-57D7F93A301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B211-C0DF-4AF5-A53A-C94D32452127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D2B-7A06-481C-A3B3-57D7F93A301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B211-C0DF-4AF5-A53A-C94D32452127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D2B-7A06-481C-A3B3-57D7F93A301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B211-C0DF-4AF5-A53A-C94D32452127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D2B-7A06-481C-A3B3-57D7F93A301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B211-C0DF-4AF5-A53A-C94D32452127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D2B-7A06-481C-A3B3-57D7F93A301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B211-C0DF-4AF5-A53A-C94D32452127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D2B-7A06-481C-A3B3-57D7F93A301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B211-C0DF-4AF5-A53A-C94D32452127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D2B-7A06-481C-A3B3-57D7F93A301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B211-C0DF-4AF5-A53A-C94D32452127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D2B-7A06-481C-A3B3-57D7F93A301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B211-C0DF-4AF5-A53A-C94D32452127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D2B-7A06-481C-A3B3-57D7F93A301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B211-C0DF-4AF5-A53A-C94D32452127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D2B-7A06-481C-A3B3-57D7F93A301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FB211-C0DF-4AF5-A53A-C94D32452127}" type="datetimeFigureOut">
              <a:rPr lang="en-GB" smtClean="0"/>
              <a:pPr/>
              <a:t>08/11/2016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90D2B-7A06-481C-A3B3-57D7F93A301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sm-resources.com/Autograph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2.bin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838200"/>
            <a:ext cx="7772400" cy="1470025"/>
          </a:xfrm>
        </p:spPr>
        <p:txBody>
          <a:bodyPr/>
          <a:lstStyle/>
          <a:p>
            <a:r>
              <a:rPr lang="en-GB" dirty="0" smtClean="0"/>
              <a:t>Teaching vectors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743200"/>
            <a:ext cx="8686800" cy="2590800"/>
          </a:xfrm>
        </p:spPr>
        <p:txBody>
          <a:bodyPr>
            <a:noAutofit/>
          </a:bodyPr>
          <a:lstStyle/>
          <a:p>
            <a:pPr lvl="0"/>
            <a:r>
              <a:rPr lang="en-GB" sz="2800" dirty="0"/>
              <a:t>Advanced teaching methods  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for </a:t>
            </a:r>
            <a:r>
              <a:rPr lang="en-GB" sz="2800" dirty="0"/>
              <a:t>building an understanding of 3D vectors</a:t>
            </a:r>
          </a:p>
          <a:p>
            <a:pPr lvl="0"/>
            <a:r>
              <a:rPr lang="en-GB" sz="2800" dirty="0"/>
              <a:t>Understanding the equations of a line in 2 or 3 dimensions</a:t>
            </a:r>
          </a:p>
          <a:p>
            <a:r>
              <a:rPr lang="en-GB" sz="2800" dirty="0" smtClean="0"/>
              <a:t>Scalar </a:t>
            </a:r>
            <a:r>
              <a:rPr lang="en-GB" sz="2800" dirty="0"/>
              <a:t>product and the angle between 2 </a:t>
            </a:r>
            <a:r>
              <a:rPr lang="en-GB" sz="2800" dirty="0" smtClean="0"/>
              <a:t>lines</a:t>
            </a:r>
          </a:p>
          <a:p>
            <a:r>
              <a:rPr lang="en-GB" sz="2800" dirty="0" smtClean="0"/>
              <a:t>Algebraic and geometric approaches</a:t>
            </a:r>
          </a:p>
          <a:p>
            <a:pPr lvl="0"/>
            <a:r>
              <a:rPr lang="en-GB" sz="2800" dirty="0" smtClean="0"/>
              <a:t>Encouraging </a:t>
            </a:r>
            <a:r>
              <a:rPr lang="en-GB" sz="2800" dirty="0"/>
              <a:t>mathematical discussion</a:t>
            </a:r>
          </a:p>
          <a:p>
            <a:endParaRPr lang="en-GB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Teaching 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Tried and trusted e</a:t>
            </a:r>
            <a:r>
              <a:rPr lang="en-GB" baseline="30000" dirty="0" smtClean="0"/>
              <a:t>3</a:t>
            </a:r>
            <a:r>
              <a:rPr lang="en-GB" dirty="0" smtClean="0"/>
              <a:t> lesson – explanation, example exercise – efficient and it works!</a:t>
            </a:r>
          </a:p>
          <a:p>
            <a:r>
              <a:rPr lang="en-GB" dirty="0" smtClean="0"/>
              <a:t>Use physical objects to help students envisage what the question is asking</a:t>
            </a:r>
          </a:p>
          <a:p>
            <a:r>
              <a:rPr lang="en-GB" dirty="0" smtClean="0"/>
              <a:t>Use 3D graphing software – Autograph or </a:t>
            </a:r>
            <a:r>
              <a:rPr lang="en-GB" dirty="0" err="1" smtClean="0"/>
              <a:t>Geogebra</a:t>
            </a:r>
            <a:r>
              <a:rPr lang="en-GB" smtClean="0"/>
              <a:t>.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r>
              <a:rPr lang="en-GB" dirty="0" smtClean="0">
                <a:hlinkClick r:id="rId2"/>
              </a:rPr>
              <a:t>www.tsm-resources.com/Autograph</a:t>
            </a:r>
            <a:endParaRPr lang="en-GB" dirty="0" smtClean="0"/>
          </a:p>
          <a:p>
            <a:r>
              <a:rPr lang="en-GB" dirty="0" smtClean="0"/>
              <a:t>Flipped learning, or peer teaching using online resources</a:t>
            </a:r>
          </a:p>
          <a:p>
            <a:pPr lvl="1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few things I’ve found - </a:t>
            </a:r>
            <a:r>
              <a:rPr lang="en-GB" dirty="0" err="1" smtClean="0"/>
              <a:t>nrich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 smtClean="0"/>
              <a:t>Nrich</a:t>
            </a:r>
            <a:r>
              <a:rPr lang="en-GB" dirty="0" smtClean="0"/>
              <a:t> 2390 go to http://nrich.maths.org/2390 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Investigative approach nrich439</a:t>
            </a:r>
            <a:endParaRPr lang="en-GB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6442" t="4167" r="16252" b="43750"/>
          <a:stretch>
            <a:fillRect/>
          </a:stretch>
        </p:blipFill>
        <p:spPr bwMode="auto">
          <a:xfrm>
            <a:off x="457200" y="2209800"/>
            <a:ext cx="7845552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Students go to YouTube for everything!</a:t>
            </a:r>
            <a:endParaRPr lang="en-GB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9550" y="274638"/>
            <a:ext cx="8686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dirty="0" smtClean="0"/>
              <a:t>The vector equation of a straight line </a:t>
            </a:r>
            <a:br>
              <a:rPr lang="en-GB" sz="3200" dirty="0" smtClean="0"/>
            </a:br>
            <a:r>
              <a:rPr lang="en-GB" sz="3200" dirty="0" smtClean="0"/>
              <a:t>passing through the point A with position vector </a:t>
            </a:r>
            <a:r>
              <a:rPr lang="en-GB" sz="3200" b="1" dirty="0" smtClean="0"/>
              <a:t>a</a:t>
            </a:r>
            <a:r>
              <a:rPr lang="en-GB" sz="3200" dirty="0" smtClean="0"/>
              <a:t> </a:t>
            </a:r>
            <a:br>
              <a:rPr lang="en-GB" sz="3200" dirty="0" smtClean="0"/>
            </a:br>
            <a:r>
              <a:rPr lang="en-GB" sz="3200" dirty="0" smtClean="0"/>
              <a:t>and parallel to the vector </a:t>
            </a:r>
            <a:r>
              <a:rPr lang="en-GB" sz="3200" b="1" dirty="0" smtClean="0"/>
              <a:t>u</a:t>
            </a:r>
            <a:endParaRPr lang="en-US" sz="3200" dirty="0" smtClean="0"/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1636713" y="3887788"/>
            <a:ext cx="107950" cy="95250"/>
          </a:xfrm>
          <a:prstGeom prst="flowChartConnector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927100" y="5330825"/>
            <a:ext cx="107950" cy="95250"/>
          </a:xfrm>
          <a:prstGeom prst="flowChartConnector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682625" y="5357813"/>
            <a:ext cx="361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O</a:t>
            </a:r>
            <a:endParaRPr lang="en-US"/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1258888" y="362585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A</a:t>
            </a:r>
            <a:endParaRPr lang="en-US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 flipV="1">
            <a:off x="1011238" y="2786063"/>
            <a:ext cx="838200" cy="4254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1233488" y="2640013"/>
            <a:ext cx="323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FF0000"/>
                </a:solidFill>
              </a:rPr>
              <a:t>u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 flipV="1">
            <a:off x="241300" y="1781175"/>
            <a:ext cx="5762625" cy="2900363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4603750" y="2892425"/>
            <a:ext cx="4262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R = a general point on the line</a:t>
            </a:r>
            <a:endParaRPr lang="en-US" sz="2400"/>
          </a:p>
        </p:txBody>
      </p:sp>
      <p:sp>
        <p:nvSpPr>
          <p:cNvPr id="17421" name="AutoShape 13"/>
          <p:cNvSpPr>
            <a:spLocks noChangeArrowheads="1"/>
          </p:cNvSpPr>
          <p:nvPr/>
        </p:nvSpPr>
        <p:spPr bwMode="auto">
          <a:xfrm>
            <a:off x="4491038" y="2446338"/>
            <a:ext cx="107950" cy="95250"/>
          </a:xfrm>
          <a:prstGeom prst="flowChartConnector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4270375" y="2105025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R</a:t>
            </a:r>
            <a:endParaRPr lang="en-US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 flipV="1">
            <a:off x="976313" y="4003675"/>
            <a:ext cx="692150" cy="1371600"/>
          </a:xfrm>
          <a:prstGeom prst="line">
            <a:avLst/>
          </a:prstGeom>
          <a:noFill/>
          <a:ln w="19050">
            <a:solidFill>
              <a:srgbClr val="33CC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 flipV="1">
            <a:off x="976313" y="2570163"/>
            <a:ext cx="3544887" cy="2817812"/>
          </a:xfrm>
          <a:prstGeom prst="line">
            <a:avLst/>
          </a:prstGeom>
          <a:noFill/>
          <a:ln w="19050">
            <a:solidFill>
              <a:srgbClr val="33CC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1000125" y="45005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/>
              <a:t>a</a:t>
            </a:r>
            <a:endParaRPr lang="en-US" b="1"/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2552700" y="3992563"/>
            <a:ext cx="273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/>
              <a:t>r</a:t>
            </a:r>
            <a:endParaRPr lang="en-US" b="1"/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5284788" y="4365625"/>
            <a:ext cx="2647950" cy="800100"/>
          </a:xfrm>
          <a:prstGeom prst="rect">
            <a:avLst/>
          </a:prstGeom>
          <a:solidFill>
            <a:srgbClr val="CCFFCC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400" b="1"/>
              <a:t>r</a:t>
            </a:r>
            <a:r>
              <a:rPr lang="en-GB" sz="4400"/>
              <a:t> = </a:t>
            </a:r>
            <a:r>
              <a:rPr lang="en-GB" sz="4400" b="1"/>
              <a:t>a</a:t>
            </a:r>
            <a:r>
              <a:rPr lang="en-GB" sz="4400"/>
              <a:t> + </a:t>
            </a:r>
            <a:r>
              <a:rPr lang="el-GR" sz="4400"/>
              <a:t>λ</a:t>
            </a:r>
            <a:r>
              <a:rPr lang="en-GB" sz="4400" b="1"/>
              <a:t>u</a:t>
            </a:r>
            <a:endParaRPr lang="el-GR" sz="4400" b="1"/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5270500" y="3614738"/>
            <a:ext cx="2533650" cy="519112"/>
            <a:chOff x="3320" y="2845"/>
            <a:chExt cx="1596" cy="327"/>
          </a:xfrm>
        </p:grpSpPr>
        <p:sp>
          <p:nvSpPr>
            <p:cNvPr id="13332" name="Text Box 20"/>
            <p:cNvSpPr txBox="1">
              <a:spLocks noChangeArrowheads="1"/>
            </p:cNvSpPr>
            <p:nvPr/>
          </p:nvSpPr>
          <p:spPr bwMode="auto">
            <a:xfrm>
              <a:off x="3320" y="2845"/>
              <a:ext cx="159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800"/>
                <a:t>OR = OA + AR</a:t>
              </a:r>
              <a:endParaRPr lang="en-US" sz="2800"/>
            </a:p>
          </p:txBody>
        </p:sp>
        <p:sp>
          <p:nvSpPr>
            <p:cNvPr id="13333" name="Line 21"/>
            <p:cNvSpPr>
              <a:spLocks noChangeShapeType="1"/>
            </p:cNvSpPr>
            <p:nvPr/>
          </p:nvSpPr>
          <p:spPr bwMode="auto">
            <a:xfrm>
              <a:off x="3370" y="2857"/>
              <a:ext cx="2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34" name="Line 22"/>
            <p:cNvSpPr>
              <a:spLocks noChangeShapeType="1"/>
            </p:cNvSpPr>
            <p:nvPr/>
          </p:nvSpPr>
          <p:spPr bwMode="auto">
            <a:xfrm>
              <a:off x="3840" y="2849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35" name="Line 23"/>
            <p:cNvSpPr>
              <a:spLocks noChangeShapeType="1"/>
            </p:cNvSpPr>
            <p:nvPr/>
          </p:nvSpPr>
          <p:spPr bwMode="auto">
            <a:xfrm>
              <a:off x="4320" y="2857"/>
              <a:ext cx="2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4495800" y="5334000"/>
            <a:ext cx="4184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dirty="0"/>
              <a:t>where </a:t>
            </a:r>
            <a:r>
              <a:rPr lang="el-GR" sz="2400" dirty="0"/>
              <a:t>λ</a:t>
            </a:r>
            <a:r>
              <a:rPr lang="en-GB" sz="2400" dirty="0"/>
              <a:t> is a scalar parameter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animBg="1"/>
      <p:bldP spid="17414" grpId="0" animBg="1"/>
      <p:bldP spid="17415" grpId="0"/>
      <p:bldP spid="17416" grpId="0"/>
      <p:bldP spid="17417" grpId="0" animBg="1"/>
      <p:bldP spid="17418" grpId="0"/>
      <p:bldP spid="17419" grpId="0" animBg="1"/>
      <p:bldP spid="17420" grpId="0"/>
      <p:bldP spid="17421" grpId="0" animBg="1"/>
      <p:bldP spid="17422" grpId="0"/>
      <p:bldP spid="17423" grpId="0" animBg="1"/>
      <p:bldP spid="17424" grpId="0" animBg="1"/>
      <p:bldP spid="17425" grpId="0"/>
      <p:bldP spid="17426" grpId="0"/>
      <p:bldP spid="17427" grpId="0" animBg="1"/>
      <p:bldP spid="174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4000" dirty="0" smtClean="0"/>
              <a:t>Vector Equation of a Line in 3D</a:t>
            </a:r>
            <a:endParaRPr lang="en-US" sz="4000" dirty="0" smtClean="0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427038" y="1639888"/>
            <a:ext cx="70421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Find the equation of the line </a:t>
            </a:r>
            <a:br>
              <a:rPr lang="en-GB" sz="2400"/>
            </a:br>
            <a:r>
              <a:rPr lang="en-GB" sz="2400"/>
              <a:t>passing through the point ( 3, 4, 1 )  and ( 5, 7, 7 ) </a:t>
            </a:r>
          </a:p>
        </p:txBody>
      </p:sp>
      <p:sp>
        <p:nvSpPr>
          <p:cNvPr id="45069" name="Text Box 13"/>
          <p:cNvSpPr txBox="1">
            <a:spLocks noChangeArrowheads="1"/>
          </p:cNvSpPr>
          <p:nvPr/>
        </p:nvSpPr>
        <p:spPr bwMode="auto">
          <a:xfrm>
            <a:off x="1319213" y="4073525"/>
            <a:ext cx="29416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Equation is given by</a:t>
            </a:r>
            <a:endParaRPr lang="en-US" sz="2400"/>
          </a:p>
        </p:txBody>
      </p:sp>
      <p:sp>
        <p:nvSpPr>
          <p:cNvPr id="45070" name="Text Box 14"/>
          <p:cNvSpPr txBox="1">
            <a:spLocks noChangeArrowheads="1"/>
          </p:cNvSpPr>
          <p:nvPr/>
        </p:nvSpPr>
        <p:spPr bwMode="auto">
          <a:xfrm>
            <a:off x="4268788" y="4068763"/>
            <a:ext cx="1503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b="1"/>
              <a:t>r</a:t>
            </a:r>
            <a:r>
              <a:rPr lang="en-GB" sz="2400"/>
              <a:t> = </a:t>
            </a:r>
            <a:r>
              <a:rPr lang="en-GB" sz="2400" b="1"/>
              <a:t>a</a:t>
            </a:r>
            <a:r>
              <a:rPr lang="en-GB" sz="2400"/>
              <a:t> + </a:t>
            </a:r>
            <a:r>
              <a:rPr lang="el-GR" sz="2400"/>
              <a:t>λ</a:t>
            </a:r>
            <a:r>
              <a:rPr lang="en-GB" sz="2400" b="1"/>
              <a:t>b</a:t>
            </a:r>
            <a:endParaRPr lang="en-US" sz="2400" b="1"/>
          </a:p>
        </p:txBody>
      </p:sp>
      <p:graphicFrame>
        <p:nvGraphicFramePr>
          <p:cNvPr id="1026" name="Object 19"/>
          <p:cNvGraphicFramePr>
            <a:graphicFrameLocks noChangeAspect="1"/>
          </p:cNvGraphicFramePr>
          <p:nvPr/>
        </p:nvGraphicFramePr>
        <p:xfrm>
          <a:off x="2624138" y="2405063"/>
          <a:ext cx="3235325" cy="1438275"/>
        </p:xfrm>
        <a:graphic>
          <a:graphicData uri="http://schemas.openxmlformats.org/presentationml/2006/ole">
            <p:oleObj spid="_x0000_s1026" name="Equation" r:id="rId3" imgW="1600200" imgH="711000" progId="Equation.DSMT4">
              <p:embed/>
            </p:oleObj>
          </a:graphicData>
        </a:graphic>
      </p:graphicFrame>
      <p:sp>
        <p:nvSpPr>
          <p:cNvPr id="17" name="Cloud Callout 16"/>
          <p:cNvSpPr/>
          <p:nvPr/>
        </p:nvSpPr>
        <p:spPr>
          <a:xfrm>
            <a:off x="5867400" y="3048000"/>
            <a:ext cx="2895600" cy="2133600"/>
          </a:xfrm>
          <a:prstGeom prst="cloudCallout">
            <a:avLst>
              <a:gd name="adj1" fmla="val -41724"/>
              <a:gd name="adj2" fmla="val 572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Discussion point</a:t>
            </a:r>
          </a:p>
          <a:p>
            <a:pPr algn="ctr"/>
            <a:r>
              <a:rPr lang="en-GB" dirty="0" smtClean="0"/>
              <a:t>What other answers are there that would also be correct?</a:t>
            </a:r>
            <a:endParaRPr lang="en-GB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2438400" y="4800600"/>
          <a:ext cx="2438400" cy="1796716"/>
        </p:xfrm>
        <a:graphic>
          <a:graphicData uri="http://schemas.openxmlformats.org/presentationml/2006/ole">
            <p:oleObj spid="_x0000_s1027" name="Equation" r:id="rId4" imgW="965160" imgH="711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/>
      <p:bldP spid="45069" grpId="0"/>
      <p:bldP spid="45070" grpId="0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80963"/>
            <a:ext cx="8229600" cy="1143001"/>
          </a:xfrm>
        </p:spPr>
        <p:txBody>
          <a:bodyPr/>
          <a:lstStyle/>
          <a:p>
            <a:pPr eaLnBrk="1" hangingPunct="1"/>
            <a:r>
              <a:rPr lang="en-GB" sz="4000" u="sng" smtClean="0"/>
              <a:t>The Angle Between Two Vectors</a:t>
            </a:r>
            <a:endParaRPr lang="en-US" sz="4000" u="sng" smtClean="0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954088" y="3557588"/>
            <a:ext cx="3281362" cy="1123950"/>
          </a:xfrm>
          <a:prstGeom prst="rect">
            <a:avLst/>
          </a:prstGeom>
          <a:solidFill>
            <a:srgbClr val="CCCCFF"/>
          </a:solidFill>
          <a:ln w="57150" cmpd="thickThin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/>
              <a:t>cos </a:t>
            </a:r>
            <a:r>
              <a:rPr lang="el-GR" sz="3200"/>
              <a:t>θ</a:t>
            </a:r>
            <a:r>
              <a:rPr lang="en-GB" sz="3200"/>
              <a:t>    =    </a:t>
            </a:r>
            <a:r>
              <a:rPr lang="en-GB" sz="3200" b="1" u="sng"/>
              <a:t>a</a:t>
            </a:r>
            <a:r>
              <a:rPr lang="en-GB" sz="3200" u="sng"/>
              <a:t> </a:t>
            </a:r>
            <a:r>
              <a:rPr lang="en-GB" sz="3200" b="1" u="sng"/>
              <a:t>.</a:t>
            </a:r>
            <a:r>
              <a:rPr lang="en-GB" sz="3200" u="sng"/>
              <a:t> </a:t>
            </a:r>
            <a:r>
              <a:rPr lang="en-GB" sz="3200" b="1" u="sng"/>
              <a:t>b</a:t>
            </a:r>
          </a:p>
          <a:p>
            <a:r>
              <a:rPr lang="en-GB" sz="3200"/>
              <a:t>                  </a:t>
            </a:r>
            <a:r>
              <a:rPr lang="en-US" sz="3200"/>
              <a:t>|</a:t>
            </a:r>
            <a:r>
              <a:rPr lang="en-US" sz="3200" b="1"/>
              <a:t>a</a:t>
            </a:r>
            <a:r>
              <a:rPr lang="en-US" sz="3200"/>
              <a:t>| |</a:t>
            </a:r>
            <a:r>
              <a:rPr lang="en-US" sz="3200" b="1"/>
              <a:t>b</a:t>
            </a:r>
            <a:r>
              <a:rPr lang="en-US" sz="3200"/>
              <a:t>|</a:t>
            </a:r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 flipV="1">
            <a:off x="4127500" y="3625850"/>
            <a:ext cx="1154113" cy="204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5370513" y="3390900"/>
            <a:ext cx="3424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/>
              <a:t>scalar product ( dot product )</a:t>
            </a:r>
            <a:endParaRPr lang="en-US" sz="2000"/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979488" y="5256213"/>
            <a:ext cx="6537325" cy="82232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Note:  If two vectors </a:t>
            </a:r>
            <a:r>
              <a:rPr lang="en-GB" sz="2400" b="1"/>
              <a:t>a</a:t>
            </a:r>
            <a:r>
              <a:rPr lang="en-GB" sz="2400"/>
              <a:t> and </a:t>
            </a:r>
            <a:r>
              <a:rPr lang="en-GB" sz="2400" b="1"/>
              <a:t>b</a:t>
            </a:r>
            <a:r>
              <a:rPr lang="en-GB" sz="2400"/>
              <a:t> are perpendicular </a:t>
            </a:r>
          </a:p>
          <a:p>
            <a:r>
              <a:rPr lang="en-GB" sz="2400"/>
              <a:t>then     </a:t>
            </a:r>
            <a:r>
              <a:rPr lang="en-US" sz="2400" b="1">
                <a:sym typeface="Symbol" pitchFamily="18" charset="2"/>
              </a:rPr>
              <a:t>a . b</a:t>
            </a:r>
            <a:r>
              <a:rPr lang="en-US" sz="2400">
                <a:sym typeface="Symbol" pitchFamily="18" charset="2"/>
              </a:rPr>
              <a:t> = 0</a:t>
            </a:r>
          </a:p>
        </p:txBody>
      </p:sp>
      <p:sp>
        <p:nvSpPr>
          <p:cNvPr id="15367" name="Line 11"/>
          <p:cNvSpPr>
            <a:spLocks noChangeShapeType="1"/>
          </p:cNvSpPr>
          <p:nvPr/>
        </p:nvSpPr>
        <p:spPr bwMode="auto">
          <a:xfrm flipV="1">
            <a:off x="2755900" y="998538"/>
            <a:ext cx="1335088" cy="18161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5368" name="Line 12"/>
          <p:cNvSpPr>
            <a:spLocks noChangeShapeType="1"/>
          </p:cNvSpPr>
          <p:nvPr/>
        </p:nvSpPr>
        <p:spPr bwMode="auto">
          <a:xfrm flipV="1">
            <a:off x="2755900" y="1744663"/>
            <a:ext cx="2320925" cy="10826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5369" name="Text Box 13"/>
          <p:cNvSpPr txBox="1">
            <a:spLocks noChangeArrowheads="1"/>
          </p:cNvSpPr>
          <p:nvPr/>
        </p:nvSpPr>
        <p:spPr bwMode="auto">
          <a:xfrm>
            <a:off x="3124200" y="22082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/>
              <a:t>θ</a:t>
            </a:r>
          </a:p>
        </p:txBody>
      </p:sp>
      <p:sp>
        <p:nvSpPr>
          <p:cNvPr id="15370" name="Text Box 14"/>
          <p:cNvSpPr txBox="1">
            <a:spLocks noChangeArrowheads="1"/>
          </p:cNvSpPr>
          <p:nvPr/>
        </p:nvSpPr>
        <p:spPr bwMode="auto">
          <a:xfrm>
            <a:off x="3082925" y="1379538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b="1"/>
              <a:t>a</a:t>
            </a:r>
            <a:endParaRPr lang="en-US" sz="2400" b="1"/>
          </a:p>
        </p:txBody>
      </p:sp>
      <p:sp>
        <p:nvSpPr>
          <p:cNvPr id="15371" name="Text Box 15"/>
          <p:cNvSpPr txBox="1">
            <a:spLocks noChangeArrowheads="1"/>
          </p:cNvSpPr>
          <p:nvPr/>
        </p:nvSpPr>
        <p:spPr bwMode="auto">
          <a:xfrm>
            <a:off x="3948113" y="2281238"/>
            <a:ext cx="369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b="1"/>
              <a:t>b</a:t>
            </a:r>
            <a:endParaRPr lang="en-US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nimBg="1"/>
      <p:bldP spid="28679" grpId="0" animBg="1"/>
      <p:bldP spid="28680" grpId="0"/>
      <p:bldP spid="2868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3600" u="sng" smtClean="0"/>
              <a:t>The Angle Between Two Lines in 3D</a:t>
            </a:r>
            <a:br>
              <a:rPr lang="en-GB" sz="3600" u="sng" smtClean="0"/>
            </a:br>
            <a:r>
              <a:rPr lang="en-GB" sz="3600" u="sng" smtClean="0"/>
              <a:t>Example 4 </a:t>
            </a:r>
            <a:endParaRPr lang="en-US" sz="3600" u="sng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03250" y="1154113"/>
            <a:ext cx="3462338" cy="1289050"/>
            <a:chOff x="1692" y="1135"/>
            <a:chExt cx="2181" cy="812"/>
          </a:xfrm>
        </p:grpSpPr>
        <p:sp>
          <p:nvSpPr>
            <p:cNvPr id="17438" name="Text Box 5"/>
            <p:cNvSpPr txBox="1">
              <a:spLocks noChangeArrowheads="1"/>
            </p:cNvSpPr>
            <p:nvPr/>
          </p:nvSpPr>
          <p:spPr bwMode="auto">
            <a:xfrm>
              <a:off x="1692" y="1394"/>
              <a:ext cx="35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 b="1"/>
                <a:t>r</a:t>
              </a:r>
              <a:r>
                <a:rPr lang="en-GB" sz="2400"/>
                <a:t> =</a:t>
              </a:r>
              <a:endParaRPr lang="en-US" sz="2400"/>
            </a:p>
          </p:txBody>
        </p:sp>
        <p:sp>
          <p:nvSpPr>
            <p:cNvPr id="17439" name="Text Box 6"/>
            <p:cNvSpPr txBox="1">
              <a:spLocks noChangeArrowheads="1"/>
            </p:cNvSpPr>
            <p:nvPr/>
          </p:nvSpPr>
          <p:spPr bwMode="auto">
            <a:xfrm>
              <a:off x="3429" y="1199"/>
              <a:ext cx="287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/>
                <a:t> 2</a:t>
              </a:r>
            </a:p>
            <a:p>
              <a:r>
                <a:rPr lang="en-GB" sz="2400"/>
                <a:t>-1</a:t>
              </a:r>
            </a:p>
            <a:p>
              <a:r>
                <a:rPr lang="en-GB" sz="2400"/>
                <a:t>-1</a:t>
              </a:r>
              <a:endParaRPr lang="en-US" sz="2400"/>
            </a:p>
          </p:txBody>
        </p:sp>
        <p:sp>
          <p:nvSpPr>
            <p:cNvPr id="17440" name="Text Box 7"/>
            <p:cNvSpPr txBox="1">
              <a:spLocks noChangeArrowheads="1"/>
            </p:cNvSpPr>
            <p:nvPr/>
          </p:nvSpPr>
          <p:spPr bwMode="auto">
            <a:xfrm>
              <a:off x="3212" y="1137"/>
              <a:ext cx="292" cy="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6600"/>
                <a:t>(</a:t>
              </a:r>
              <a:endParaRPr lang="en-US" sz="6600"/>
            </a:p>
          </p:txBody>
        </p:sp>
        <p:sp>
          <p:nvSpPr>
            <p:cNvPr id="17441" name="Text Box 8"/>
            <p:cNvSpPr txBox="1">
              <a:spLocks noChangeArrowheads="1"/>
            </p:cNvSpPr>
            <p:nvPr/>
          </p:nvSpPr>
          <p:spPr bwMode="auto">
            <a:xfrm>
              <a:off x="3581" y="1135"/>
              <a:ext cx="292" cy="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6600"/>
                <a:t>)</a:t>
              </a:r>
              <a:endParaRPr lang="en-US" sz="6600"/>
            </a:p>
          </p:txBody>
        </p:sp>
        <p:sp>
          <p:nvSpPr>
            <p:cNvPr id="17442" name="Text Box 9"/>
            <p:cNvSpPr txBox="1">
              <a:spLocks noChangeArrowheads="1"/>
            </p:cNvSpPr>
            <p:nvPr/>
          </p:nvSpPr>
          <p:spPr bwMode="auto">
            <a:xfrm>
              <a:off x="2285" y="1199"/>
              <a:ext cx="223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/>
                <a:t>1</a:t>
              </a:r>
            </a:p>
            <a:p>
              <a:r>
                <a:rPr lang="en-GB" sz="2400"/>
                <a:t>0</a:t>
              </a:r>
            </a:p>
            <a:p>
              <a:r>
                <a:rPr lang="en-GB" sz="2400"/>
                <a:t>4</a:t>
              </a:r>
              <a:endParaRPr lang="en-US" sz="2400"/>
            </a:p>
          </p:txBody>
        </p:sp>
        <p:sp>
          <p:nvSpPr>
            <p:cNvPr id="17443" name="Text Box 10"/>
            <p:cNvSpPr txBox="1">
              <a:spLocks noChangeArrowheads="1"/>
            </p:cNvSpPr>
            <p:nvPr/>
          </p:nvSpPr>
          <p:spPr bwMode="auto">
            <a:xfrm>
              <a:off x="2068" y="1137"/>
              <a:ext cx="292" cy="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6600"/>
                <a:t>(</a:t>
              </a:r>
              <a:endParaRPr lang="en-US" sz="6600"/>
            </a:p>
          </p:txBody>
        </p:sp>
        <p:sp>
          <p:nvSpPr>
            <p:cNvPr id="17444" name="Text Box 11"/>
            <p:cNvSpPr txBox="1">
              <a:spLocks noChangeArrowheads="1"/>
            </p:cNvSpPr>
            <p:nvPr/>
          </p:nvSpPr>
          <p:spPr bwMode="auto">
            <a:xfrm>
              <a:off x="2437" y="1135"/>
              <a:ext cx="292" cy="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6600"/>
                <a:t>)</a:t>
              </a:r>
              <a:endParaRPr lang="en-US" sz="6600"/>
            </a:p>
          </p:txBody>
        </p:sp>
        <p:sp>
          <p:nvSpPr>
            <p:cNvPr id="17445" name="Text Box 12"/>
            <p:cNvSpPr txBox="1">
              <a:spLocks noChangeArrowheads="1"/>
            </p:cNvSpPr>
            <p:nvPr/>
          </p:nvSpPr>
          <p:spPr bwMode="auto">
            <a:xfrm>
              <a:off x="2837" y="1387"/>
              <a:ext cx="37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/>
                <a:t>+ </a:t>
              </a:r>
              <a:r>
                <a:rPr lang="el-GR" sz="2400"/>
                <a:t>λ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5073650" y="1154113"/>
            <a:ext cx="3462338" cy="1289050"/>
            <a:chOff x="1692" y="1135"/>
            <a:chExt cx="2181" cy="812"/>
          </a:xfrm>
        </p:grpSpPr>
        <p:sp>
          <p:nvSpPr>
            <p:cNvPr id="17430" name="Text Box 14"/>
            <p:cNvSpPr txBox="1">
              <a:spLocks noChangeArrowheads="1"/>
            </p:cNvSpPr>
            <p:nvPr/>
          </p:nvSpPr>
          <p:spPr bwMode="auto">
            <a:xfrm>
              <a:off x="1692" y="1394"/>
              <a:ext cx="35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 b="1"/>
                <a:t>r</a:t>
              </a:r>
              <a:r>
                <a:rPr lang="en-GB" sz="2400"/>
                <a:t> =</a:t>
              </a:r>
              <a:endParaRPr lang="en-US" sz="2400"/>
            </a:p>
          </p:txBody>
        </p:sp>
        <p:sp>
          <p:nvSpPr>
            <p:cNvPr id="17431" name="Text Box 15"/>
            <p:cNvSpPr txBox="1">
              <a:spLocks noChangeArrowheads="1"/>
            </p:cNvSpPr>
            <p:nvPr/>
          </p:nvSpPr>
          <p:spPr bwMode="auto">
            <a:xfrm>
              <a:off x="3429" y="1199"/>
              <a:ext cx="223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/>
                <a:t>3</a:t>
              </a:r>
            </a:p>
            <a:p>
              <a:r>
                <a:rPr lang="en-GB" sz="2400"/>
                <a:t>0</a:t>
              </a:r>
            </a:p>
            <a:p>
              <a:r>
                <a:rPr lang="en-GB" sz="2400"/>
                <a:t>1</a:t>
              </a:r>
              <a:endParaRPr lang="en-US" sz="2400"/>
            </a:p>
          </p:txBody>
        </p:sp>
        <p:sp>
          <p:nvSpPr>
            <p:cNvPr id="17432" name="Text Box 16"/>
            <p:cNvSpPr txBox="1">
              <a:spLocks noChangeArrowheads="1"/>
            </p:cNvSpPr>
            <p:nvPr/>
          </p:nvSpPr>
          <p:spPr bwMode="auto">
            <a:xfrm>
              <a:off x="3212" y="1137"/>
              <a:ext cx="292" cy="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6600"/>
                <a:t>(</a:t>
              </a:r>
              <a:endParaRPr lang="en-US" sz="6600"/>
            </a:p>
          </p:txBody>
        </p:sp>
        <p:sp>
          <p:nvSpPr>
            <p:cNvPr id="17433" name="Text Box 17"/>
            <p:cNvSpPr txBox="1">
              <a:spLocks noChangeArrowheads="1"/>
            </p:cNvSpPr>
            <p:nvPr/>
          </p:nvSpPr>
          <p:spPr bwMode="auto">
            <a:xfrm>
              <a:off x="3581" y="1135"/>
              <a:ext cx="292" cy="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6600"/>
                <a:t>)</a:t>
              </a:r>
              <a:endParaRPr lang="en-US" sz="6600"/>
            </a:p>
          </p:txBody>
        </p:sp>
        <p:sp>
          <p:nvSpPr>
            <p:cNvPr id="17434" name="Text Box 18"/>
            <p:cNvSpPr txBox="1">
              <a:spLocks noChangeArrowheads="1"/>
            </p:cNvSpPr>
            <p:nvPr/>
          </p:nvSpPr>
          <p:spPr bwMode="auto">
            <a:xfrm>
              <a:off x="2285" y="1199"/>
              <a:ext cx="287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/>
                <a:t> 2</a:t>
              </a:r>
            </a:p>
            <a:p>
              <a:r>
                <a:rPr lang="en-GB" sz="2400"/>
                <a:t>-1</a:t>
              </a:r>
            </a:p>
            <a:p>
              <a:r>
                <a:rPr lang="en-GB" sz="2400"/>
                <a:t> 3</a:t>
              </a:r>
              <a:endParaRPr lang="en-US" sz="2400"/>
            </a:p>
          </p:txBody>
        </p:sp>
        <p:sp>
          <p:nvSpPr>
            <p:cNvPr id="17435" name="Text Box 19"/>
            <p:cNvSpPr txBox="1">
              <a:spLocks noChangeArrowheads="1"/>
            </p:cNvSpPr>
            <p:nvPr/>
          </p:nvSpPr>
          <p:spPr bwMode="auto">
            <a:xfrm>
              <a:off x="2068" y="1137"/>
              <a:ext cx="292" cy="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6600"/>
                <a:t>(</a:t>
              </a:r>
              <a:endParaRPr lang="en-US" sz="6600"/>
            </a:p>
          </p:txBody>
        </p:sp>
        <p:sp>
          <p:nvSpPr>
            <p:cNvPr id="17436" name="Text Box 20"/>
            <p:cNvSpPr txBox="1">
              <a:spLocks noChangeArrowheads="1"/>
            </p:cNvSpPr>
            <p:nvPr/>
          </p:nvSpPr>
          <p:spPr bwMode="auto">
            <a:xfrm>
              <a:off x="2437" y="1135"/>
              <a:ext cx="292" cy="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6600"/>
                <a:t>)</a:t>
              </a:r>
              <a:endParaRPr lang="en-US" sz="6600"/>
            </a:p>
          </p:txBody>
        </p:sp>
        <p:sp>
          <p:nvSpPr>
            <p:cNvPr id="17437" name="Text Box 21"/>
            <p:cNvSpPr txBox="1">
              <a:spLocks noChangeArrowheads="1"/>
            </p:cNvSpPr>
            <p:nvPr/>
          </p:nvSpPr>
          <p:spPr bwMode="auto">
            <a:xfrm>
              <a:off x="2837" y="1387"/>
              <a:ext cx="3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/>
                <a:t>+ </a:t>
              </a:r>
              <a:r>
                <a:rPr lang="el-GR" sz="2400"/>
                <a:t>μ</a:t>
              </a:r>
            </a:p>
          </p:txBody>
        </p:sp>
      </p:grpSp>
      <p:sp>
        <p:nvSpPr>
          <p:cNvPr id="51222" name="Text Box 22"/>
          <p:cNvSpPr txBox="1">
            <a:spLocks noChangeArrowheads="1"/>
          </p:cNvSpPr>
          <p:nvPr/>
        </p:nvSpPr>
        <p:spPr bwMode="auto">
          <a:xfrm>
            <a:off x="100013" y="2573338"/>
            <a:ext cx="89519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rgbClr val="FF0000"/>
                </a:solidFill>
              </a:rPr>
              <a:t>The angle between the lines is the angle between their directions</a:t>
            </a: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51223" name="Text Box 23"/>
          <p:cNvSpPr txBox="1">
            <a:spLocks noChangeArrowheads="1"/>
          </p:cNvSpPr>
          <p:nvPr/>
        </p:nvSpPr>
        <p:spPr bwMode="auto">
          <a:xfrm>
            <a:off x="3106738" y="3155950"/>
            <a:ext cx="2895600" cy="1003300"/>
          </a:xfrm>
          <a:prstGeom prst="rect">
            <a:avLst/>
          </a:prstGeom>
          <a:solidFill>
            <a:srgbClr val="CCCCFF"/>
          </a:solidFill>
          <a:ln w="57150" cmpd="thickThin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>
                <a:solidFill>
                  <a:schemeClr val="accent2"/>
                </a:solidFill>
              </a:rPr>
              <a:t>cos </a:t>
            </a:r>
            <a:r>
              <a:rPr lang="el-GR" sz="2800">
                <a:solidFill>
                  <a:schemeClr val="accent2"/>
                </a:solidFill>
              </a:rPr>
              <a:t>θ</a:t>
            </a:r>
            <a:r>
              <a:rPr lang="en-GB" sz="2800">
                <a:solidFill>
                  <a:schemeClr val="accent2"/>
                </a:solidFill>
              </a:rPr>
              <a:t>    =    </a:t>
            </a:r>
            <a:r>
              <a:rPr lang="en-GB" sz="2800" b="1" u="sng">
                <a:solidFill>
                  <a:schemeClr val="accent2"/>
                </a:solidFill>
              </a:rPr>
              <a:t>a</a:t>
            </a:r>
            <a:r>
              <a:rPr lang="en-GB" sz="2800" u="sng">
                <a:solidFill>
                  <a:schemeClr val="accent2"/>
                </a:solidFill>
              </a:rPr>
              <a:t> </a:t>
            </a:r>
            <a:r>
              <a:rPr lang="en-GB" sz="2800" b="1" u="sng">
                <a:solidFill>
                  <a:schemeClr val="accent2"/>
                </a:solidFill>
              </a:rPr>
              <a:t>.</a:t>
            </a:r>
            <a:r>
              <a:rPr lang="en-GB" sz="2800" u="sng">
                <a:solidFill>
                  <a:schemeClr val="accent2"/>
                </a:solidFill>
              </a:rPr>
              <a:t> </a:t>
            </a:r>
            <a:r>
              <a:rPr lang="en-GB" sz="2800" b="1" u="sng">
                <a:solidFill>
                  <a:schemeClr val="accent2"/>
                </a:solidFill>
              </a:rPr>
              <a:t>b</a:t>
            </a:r>
          </a:p>
          <a:p>
            <a:r>
              <a:rPr lang="en-GB" sz="2800">
                <a:solidFill>
                  <a:schemeClr val="accent2"/>
                </a:solidFill>
              </a:rPr>
              <a:t>                  </a:t>
            </a:r>
            <a:r>
              <a:rPr lang="en-US" sz="2800">
                <a:solidFill>
                  <a:schemeClr val="accent2"/>
                </a:solidFill>
              </a:rPr>
              <a:t>|</a:t>
            </a:r>
            <a:r>
              <a:rPr lang="en-US" sz="2800" b="1">
                <a:solidFill>
                  <a:schemeClr val="accent2"/>
                </a:solidFill>
              </a:rPr>
              <a:t>a</a:t>
            </a:r>
            <a:r>
              <a:rPr lang="en-US" sz="2800">
                <a:solidFill>
                  <a:schemeClr val="accent2"/>
                </a:solidFill>
              </a:rPr>
              <a:t>| |</a:t>
            </a:r>
            <a:r>
              <a:rPr lang="en-US" sz="2800" b="1">
                <a:solidFill>
                  <a:schemeClr val="accent2"/>
                </a:solidFill>
              </a:rPr>
              <a:t>b</a:t>
            </a:r>
            <a:r>
              <a:rPr lang="en-US" sz="2800">
                <a:solidFill>
                  <a:schemeClr val="accent2"/>
                </a:solidFill>
              </a:rPr>
              <a:t>|</a:t>
            </a:r>
          </a:p>
        </p:txBody>
      </p:sp>
      <p:sp>
        <p:nvSpPr>
          <p:cNvPr id="51228" name="Oval 28"/>
          <p:cNvSpPr>
            <a:spLocks noChangeArrowheads="1"/>
          </p:cNvSpPr>
          <p:nvPr/>
        </p:nvSpPr>
        <p:spPr bwMode="auto">
          <a:xfrm>
            <a:off x="3044825" y="1130300"/>
            <a:ext cx="914400" cy="131127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GB">
              <a:solidFill>
                <a:srgbClr val="33CC33"/>
              </a:solidFill>
            </a:endParaRPr>
          </a:p>
        </p:txBody>
      </p:sp>
      <p:sp>
        <p:nvSpPr>
          <p:cNvPr id="51229" name="Oval 29"/>
          <p:cNvSpPr>
            <a:spLocks noChangeArrowheads="1"/>
          </p:cNvSpPr>
          <p:nvPr/>
        </p:nvSpPr>
        <p:spPr bwMode="auto">
          <a:xfrm>
            <a:off x="7566025" y="1150938"/>
            <a:ext cx="914400" cy="131127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GB">
              <a:solidFill>
                <a:srgbClr val="33CC33"/>
              </a:solidFill>
            </a:endParaRPr>
          </a:p>
        </p:txBody>
      </p:sp>
      <p:graphicFrame>
        <p:nvGraphicFramePr>
          <p:cNvPr id="38" name="Object 37"/>
          <p:cNvGraphicFramePr>
            <a:graphicFrameLocks noChangeAspect="1"/>
          </p:cNvGraphicFramePr>
          <p:nvPr/>
        </p:nvGraphicFramePr>
        <p:xfrm>
          <a:off x="1295400" y="4267200"/>
          <a:ext cx="5834875" cy="1112837"/>
        </p:xfrm>
        <a:graphic>
          <a:graphicData uri="http://schemas.openxmlformats.org/presentationml/2006/ole">
            <p:oleObj spid="_x0000_s8194" name="Equation" r:id="rId3" imgW="2463480" imgH="469800" progId="Equation.DSMT4">
              <p:embed/>
            </p:oleObj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2514600" y="5562600"/>
          <a:ext cx="2316163" cy="992188"/>
        </p:xfrm>
        <a:graphic>
          <a:graphicData uri="http://schemas.openxmlformats.org/presentationml/2006/ole">
            <p:oleObj spid="_x0000_s8195" name="Equation" r:id="rId4" imgW="977760" imgH="419040" progId="Equation.DSMT4">
              <p:embed/>
            </p:oleObj>
          </a:graphicData>
        </a:graphic>
      </p:graphicFrame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5181600" y="5867400"/>
          <a:ext cx="1292225" cy="420688"/>
        </p:xfrm>
        <a:graphic>
          <a:graphicData uri="http://schemas.openxmlformats.org/presentationml/2006/ole">
            <p:oleObj spid="_x0000_s8196" name="Equation" r:id="rId5" imgW="545760" imgH="177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2" grpId="0"/>
      <p:bldP spid="51223" grpId="0" animBg="1"/>
      <p:bldP spid="51228" grpId="0" animBg="1"/>
      <p:bldP spid="512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Geometric and algebraic approaches</a:t>
            </a:r>
          </a:p>
        </p:txBody>
      </p:sp>
      <p:sp>
        <p:nvSpPr>
          <p:cNvPr id="81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Find the shortest distance from C (3,12,3) to the line</a:t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endParaRPr lang="en-GB" dirty="0" smtClean="0"/>
          </a:p>
        </p:txBody>
      </p:sp>
      <p:graphicFrame>
        <p:nvGraphicFramePr>
          <p:cNvPr id="8194" name="Object 1"/>
          <p:cNvGraphicFramePr>
            <a:graphicFrameLocks noChangeAspect="1"/>
          </p:cNvGraphicFramePr>
          <p:nvPr/>
        </p:nvGraphicFramePr>
        <p:xfrm>
          <a:off x="2717800" y="2289175"/>
          <a:ext cx="3935413" cy="525463"/>
        </p:xfrm>
        <a:graphic>
          <a:graphicData uri="http://schemas.openxmlformats.org/presentationml/2006/ole">
            <p:oleObj spid="_x0000_s2050" name="Equation" r:id="rId3" imgW="1777680" imgH="241200" progId="Equation.DSMT4">
              <p:embed/>
            </p:oleObj>
          </a:graphicData>
        </a:graphic>
      </p:graphicFrame>
      <p:sp>
        <p:nvSpPr>
          <p:cNvPr id="7" name="Cloud Callout 6"/>
          <p:cNvSpPr/>
          <p:nvPr/>
        </p:nvSpPr>
        <p:spPr>
          <a:xfrm>
            <a:off x="3048000" y="3200400"/>
            <a:ext cx="6096000" cy="685800"/>
          </a:xfrm>
          <a:prstGeom prst="cloudCallout">
            <a:avLst>
              <a:gd name="adj1" fmla="val -45294"/>
              <a:gd name="adj2" fmla="val -888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Don’t be too quick to provide a solution!</a:t>
            </a:r>
            <a:endParaRPr lang="en-GB" dirty="0"/>
          </a:p>
        </p:txBody>
      </p:sp>
      <p:sp>
        <p:nvSpPr>
          <p:cNvPr id="8" name="Cloud Callout 7"/>
          <p:cNvSpPr/>
          <p:nvPr/>
        </p:nvSpPr>
        <p:spPr>
          <a:xfrm>
            <a:off x="914400" y="4724400"/>
            <a:ext cx="3657600" cy="762000"/>
          </a:xfrm>
          <a:prstGeom prst="cloudCallout">
            <a:avLst>
              <a:gd name="adj1" fmla="val -4295"/>
              <a:gd name="adj2" fmla="val -1147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Draw it in 2D</a:t>
            </a:r>
            <a:endParaRPr lang="en-GB" dirty="0"/>
          </a:p>
        </p:txBody>
      </p:sp>
      <p:sp>
        <p:nvSpPr>
          <p:cNvPr id="9" name="Cloud Callout 8"/>
          <p:cNvSpPr/>
          <p:nvPr/>
        </p:nvSpPr>
        <p:spPr>
          <a:xfrm>
            <a:off x="4724400" y="5029200"/>
            <a:ext cx="3657600" cy="1219200"/>
          </a:xfrm>
          <a:prstGeom prst="cloudCallout">
            <a:avLst>
              <a:gd name="adj1" fmla="val -57757"/>
              <a:gd name="adj2" fmla="val -247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How do you transfer this thinking into an algebraic method?</a:t>
            </a:r>
            <a:endParaRPr lang="en-GB" dirty="0"/>
          </a:p>
        </p:txBody>
      </p:sp>
      <p:sp>
        <p:nvSpPr>
          <p:cNvPr id="10" name="Cloud Callout 9"/>
          <p:cNvSpPr/>
          <p:nvPr/>
        </p:nvSpPr>
        <p:spPr>
          <a:xfrm>
            <a:off x="3962400" y="3962400"/>
            <a:ext cx="5181600" cy="914400"/>
          </a:xfrm>
          <a:prstGeom prst="cloudCallout">
            <a:avLst>
              <a:gd name="adj1" fmla="val -45294"/>
              <a:gd name="adj2" fmla="val -888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There may be more than one way of doing this!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Geometric and algebraic approaches</a:t>
            </a:r>
            <a:br>
              <a:rPr lang="en-GB" dirty="0" smtClean="0"/>
            </a:br>
            <a:r>
              <a:rPr lang="en-GB" dirty="0" smtClean="0"/>
              <a:t>Method One</a:t>
            </a:r>
          </a:p>
        </p:txBody>
      </p:sp>
      <p:sp>
        <p:nvSpPr>
          <p:cNvPr id="81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Find the shortest distance from C (3,12,3) to </a:t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endParaRPr lang="en-GB" dirty="0" smtClean="0"/>
          </a:p>
        </p:txBody>
      </p:sp>
      <p:graphicFrame>
        <p:nvGraphicFramePr>
          <p:cNvPr id="8194" name="Object 1"/>
          <p:cNvGraphicFramePr>
            <a:graphicFrameLocks noChangeAspect="1"/>
          </p:cNvGraphicFramePr>
          <p:nvPr/>
        </p:nvGraphicFramePr>
        <p:xfrm>
          <a:off x="2395538" y="2289175"/>
          <a:ext cx="4581525" cy="525463"/>
        </p:xfrm>
        <a:graphic>
          <a:graphicData uri="http://schemas.openxmlformats.org/presentationml/2006/ole">
            <p:oleObj spid="_x0000_s7170" name="Equation" r:id="rId3" imgW="2070000" imgH="241200" progId="Equation.DSMT4">
              <p:embed/>
            </p:oleObj>
          </a:graphicData>
        </a:graphic>
      </p:graphicFrame>
      <p:cxnSp>
        <p:nvCxnSpPr>
          <p:cNvPr id="12" name="Straight Connector 11"/>
          <p:cNvCxnSpPr/>
          <p:nvPr/>
        </p:nvCxnSpPr>
        <p:spPr>
          <a:xfrm flipV="1">
            <a:off x="609600" y="2819400"/>
            <a:ext cx="3505200" cy="2133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143000" y="3962400"/>
            <a:ext cx="281940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505200" y="3200400"/>
            <a:ext cx="4572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62000" y="40386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 (5, -2, 3)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2895600" y="2895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38600" y="3657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 (3,12,3) </a:t>
            </a:r>
            <a:endParaRPr lang="en-GB" dirty="0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5410200" y="2971800"/>
          <a:ext cx="1864179" cy="434975"/>
        </p:xfrm>
        <a:graphic>
          <a:graphicData uri="http://schemas.openxmlformats.org/presentationml/2006/ole">
            <p:oleObj spid="_x0000_s7171" name="Equation" r:id="rId4" imgW="761760" imgH="177480" progId="Equation.DSMT4">
              <p:embed/>
            </p:oleObj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1905000" y="4038600"/>
          <a:ext cx="311150" cy="434975"/>
        </p:xfrm>
        <a:graphic>
          <a:graphicData uri="http://schemas.openxmlformats.org/presentationml/2006/ole">
            <p:oleObj spid="_x0000_s7172" name="Equation" r:id="rId5" imgW="126720" imgH="177480" progId="Equation.DSMT4">
              <p:embed/>
            </p:oleObj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5410200" y="3683230"/>
          <a:ext cx="2474913" cy="1803170"/>
        </p:xfrm>
        <a:graphic>
          <a:graphicData uri="http://schemas.openxmlformats.org/presentationml/2006/ole">
            <p:oleObj spid="_x0000_s7173" name="Equation" r:id="rId6" imgW="1218960" imgH="888840" progId="Equation.DSMT4">
              <p:embed/>
            </p:oleObj>
          </a:graphicData>
        </a:graphic>
      </p:graphicFrame>
      <p:sp>
        <p:nvSpPr>
          <p:cNvPr id="27" name="Oval 26"/>
          <p:cNvSpPr/>
          <p:nvPr/>
        </p:nvSpPr>
        <p:spPr>
          <a:xfrm>
            <a:off x="3886200" y="3886200"/>
            <a:ext cx="762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Geometric and algebraic approaches</a:t>
            </a:r>
            <a:br>
              <a:rPr lang="en-GB" dirty="0" smtClean="0"/>
            </a:br>
            <a:r>
              <a:rPr lang="en-GB" dirty="0" smtClean="0"/>
              <a:t>Method One</a:t>
            </a:r>
          </a:p>
        </p:txBody>
      </p:sp>
      <p:sp>
        <p:nvSpPr>
          <p:cNvPr id="81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endParaRPr lang="en-GB" dirty="0" smtClean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609600" y="2819400"/>
            <a:ext cx="3505200" cy="2133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143000" y="3962400"/>
            <a:ext cx="281940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505200" y="3200400"/>
            <a:ext cx="4572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62000" y="40386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 (5, -2, </a:t>
            </a:r>
            <a:r>
              <a:rPr lang="en-GB" dirty="0" smtClean="0"/>
              <a:t>3)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2895600" y="2895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38600" y="3657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 (3,12,3) </a:t>
            </a:r>
            <a:endParaRPr lang="en-GB" dirty="0"/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1905000" y="4038600"/>
          <a:ext cx="311150" cy="434975"/>
        </p:xfrm>
        <a:graphic>
          <a:graphicData uri="http://schemas.openxmlformats.org/presentationml/2006/ole">
            <p:oleObj spid="_x0000_s9220" name="Equation" r:id="rId4" imgW="126720" imgH="177480" progId="Equation.DSMT4">
              <p:embed/>
            </p:oleObj>
          </a:graphicData>
        </a:graphic>
      </p:graphicFrame>
      <p:sp>
        <p:nvSpPr>
          <p:cNvPr id="27" name="Oval 26"/>
          <p:cNvSpPr/>
          <p:nvPr/>
        </p:nvSpPr>
        <p:spPr>
          <a:xfrm>
            <a:off x="3886200" y="3810000"/>
            <a:ext cx="762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1143000" y="1828800"/>
          <a:ext cx="1581150" cy="1451548"/>
        </p:xfrm>
        <a:graphic>
          <a:graphicData uri="http://schemas.openxmlformats.org/presentationml/2006/ole">
            <p:oleObj spid="_x0000_s9222" name="Equation" r:id="rId5" imgW="774360" imgH="711000" progId="Equation.DSMT4">
              <p:embed/>
            </p:oleObj>
          </a:graphicData>
        </a:graphic>
      </p:graphicFrame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4460875" y="1981200"/>
          <a:ext cx="3992563" cy="569913"/>
        </p:xfrm>
        <a:graphic>
          <a:graphicData uri="http://schemas.openxmlformats.org/presentationml/2006/ole">
            <p:oleObj spid="_x0000_s9223" name="Equation" r:id="rId6" imgW="1955520" imgH="279360" progId="Equation.DSMT4">
              <p:embed/>
            </p:oleObj>
          </a:graphicData>
        </a:graphic>
      </p:graphicFrame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5486400" y="2819400"/>
          <a:ext cx="3211304" cy="1020762"/>
        </p:xfrm>
        <a:graphic>
          <a:graphicData uri="http://schemas.openxmlformats.org/presentationml/2006/ole">
            <p:oleObj spid="_x0000_s9224" name="Equation" r:id="rId7" imgW="1676160" imgH="533160" progId="Equation.DSMT4">
              <p:embed/>
            </p:oleObj>
          </a:graphicData>
        </a:graphic>
      </p:graphicFrame>
      <p:graphicFrame>
        <p:nvGraphicFramePr>
          <p:cNvPr id="9225" name="Object 9"/>
          <p:cNvGraphicFramePr>
            <a:graphicFrameLocks noChangeAspect="1"/>
          </p:cNvGraphicFramePr>
          <p:nvPr/>
        </p:nvGraphicFramePr>
        <p:xfrm>
          <a:off x="3836988" y="4419600"/>
          <a:ext cx="3222625" cy="881063"/>
        </p:xfrm>
        <a:graphic>
          <a:graphicData uri="http://schemas.openxmlformats.org/presentationml/2006/ole">
            <p:oleObj spid="_x0000_s9225" name="Equation" r:id="rId8" imgW="1714320" imgH="469800" progId="Equation.DSMT4">
              <p:embed/>
            </p:oleObj>
          </a:graphicData>
        </a:graphic>
      </p:graphicFrame>
      <p:graphicFrame>
        <p:nvGraphicFramePr>
          <p:cNvPr id="9226" name="Object 10"/>
          <p:cNvGraphicFramePr>
            <a:graphicFrameLocks noChangeAspect="1"/>
          </p:cNvGraphicFramePr>
          <p:nvPr/>
        </p:nvGraphicFramePr>
        <p:xfrm>
          <a:off x="7315200" y="4343400"/>
          <a:ext cx="1665636" cy="762000"/>
        </p:xfrm>
        <a:graphic>
          <a:graphicData uri="http://schemas.openxmlformats.org/presentationml/2006/ole">
            <p:oleObj spid="_x0000_s9226" name="Equation" r:id="rId9" imgW="914400" imgH="419040" progId="Equation.DSMT4">
              <p:embed/>
            </p:oleObj>
          </a:graphicData>
        </a:graphic>
      </p:graphicFrame>
      <p:graphicFrame>
        <p:nvGraphicFramePr>
          <p:cNvPr id="9227" name="Object 11"/>
          <p:cNvGraphicFramePr>
            <a:graphicFrameLocks noChangeAspect="1"/>
          </p:cNvGraphicFramePr>
          <p:nvPr/>
        </p:nvGraphicFramePr>
        <p:xfrm>
          <a:off x="5118100" y="5478463"/>
          <a:ext cx="1270000" cy="361950"/>
        </p:xfrm>
        <a:graphic>
          <a:graphicData uri="http://schemas.openxmlformats.org/presentationml/2006/ole">
            <p:oleObj spid="_x0000_s9227" name="Equation" r:id="rId10" imgW="622080" imgH="177480" progId="Equation.DSMT4">
              <p:embed/>
            </p:oleObj>
          </a:graphicData>
        </a:graphic>
      </p:graphicFrame>
      <p:graphicFrame>
        <p:nvGraphicFramePr>
          <p:cNvPr id="9228" name="Object 12"/>
          <p:cNvGraphicFramePr>
            <a:graphicFrameLocks noChangeAspect="1"/>
          </p:cNvGraphicFramePr>
          <p:nvPr/>
        </p:nvGraphicFramePr>
        <p:xfrm>
          <a:off x="1681163" y="5892800"/>
          <a:ext cx="4949825" cy="465138"/>
        </p:xfrm>
        <a:graphic>
          <a:graphicData uri="http://schemas.openxmlformats.org/presentationml/2006/ole">
            <p:oleObj spid="_x0000_s9228" name="Equation" r:id="rId11" imgW="2425680" imgH="228600" progId="Equation.DSMT4">
              <p:embed/>
            </p:oleObj>
          </a:graphicData>
        </a:graphic>
      </p:graphicFrame>
      <p:sp>
        <p:nvSpPr>
          <p:cNvPr id="22" name="Cloud Callout 21"/>
          <p:cNvSpPr/>
          <p:nvPr/>
        </p:nvSpPr>
        <p:spPr>
          <a:xfrm>
            <a:off x="304800" y="4495800"/>
            <a:ext cx="3733800" cy="1371600"/>
          </a:xfrm>
          <a:prstGeom prst="cloudCallout">
            <a:avLst>
              <a:gd name="adj1" fmla="val 68040"/>
              <a:gd name="adj2" fmla="val 245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If exact answer needed, find sin from </a:t>
            </a:r>
            <a:r>
              <a:rPr lang="en-GB" dirty="0" err="1" smtClean="0"/>
              <a:t>cos</a:t>
            </a:r>
            <a:r>
              <a:rPr lang="en-GB" dirty="0" smtClean="0"/>
              <a:t> using </a:t>
            </a:r>
            <a:r>
              <a:rPr lang="en-GB" dirty="0" err="1" smtClean="0"/>
              <a:t>identites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Geometric and algebraic approaches</a:t>
            </a:r>
            <a:br>
              <a:rPr lang="en-GB" dirty="0" smtClean="0"/>
            </a:br>
            <a:r>
              <a:rPr lang="en-GB" dirty="0" smtClean="0"/>
              <a:t>Method 2</a:t>
            </a:r>
          </a:p>
        </p:txBody>
      </p:sp>
      <p:sp>
        <p:nvSpPr>
          <p:cNvPr id="8198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C is the point (3,12,3) and the point P is on the line</a:t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CP is perpendicular to the line. Find the co-ordinates of P and the distance of C from the line</a:t>
            </a:r>
          </a:p>
        </p:txBody>
      </p:sp>
      <p:graphicFrame>
        <p:nvGraphicFramePr>
          <p:cNvPr id="8194" name="Object 1"/>
          <p:cNvGraphicFramePr>
            <a:graphicFrameLocks noChangeAspect="1"/>
          </p:cNvGraphicFramePr>
          <p:nvPr/>
        </p:nvGraphicFramePr>
        <p:xfrm>
          <a:off x="2479675" y="2133600"/>
          <a:ext cx="4413250" cy="525463"/>
        </p:xfrm>
        <a:graphic>
          <a:graphicData uri="http://schemas.openxmlformats.org/presentationml/2006/ole">
            <p:oleObj spid="_x0000_s4098" name="Equation" r:id="rId3" imgW="1993680" imgH="241200" progId="Equation.DSMT4">
              <p:embed/>
            </p:oleObj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4081463" y="4114800"/>
          <a:ext cx="4621212" cy="1771650"/>
        </p:xfrm>
        <a:graphic>
          <a:graphicData uri="http://schemas.openxmlformats.org/presentationml/2006/ole">
            <p:oleObj spid="_x0000_s4099" name="Equation" r:id="rId4" imgW="1854000" imgH="711000" progId="Equation.DSMT4">
              <p:embed/>
            </p:oleObj>
          </a:graphicData>
        </a:graphic>
      </p:graphicFrame>
      <p:graphicFrame>
        <p:nvGraphicFramePr>
          <p:cNvPr id="2" name="Object 6"/>
          <p:cNvGraphicFramePr>
            <a:graphicFrameLocks noChangeAspect="1"/>
          </p:cNvGraphicFramePr>
          <p:nvPr/>
        </p:nvGraphicFramePr>
        <p:xfrm>
          <a:off x="1212850" y="4257675"/>
          <a:ext cx="2657475" cy="538162"/>
        </p:xfrm>
        <a:graphic>
          <a:graphicData uri="http://schemas.openxmlformats.org/presentationml/2006/ole">
            <p:oleObj spid="_x0000_s4100" name="Equation" r:id="rId5" imgW="1066680" imgH="2156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Content Placeholder 2"/>
          <p:cNvSpPr>
            <a:spLocks noGrp="1"/>
          </p:cNvSpPr>
          <p:nvPr>
            <p:ph idx="1"/>
          </p:nvPr>
        </p:nvSpPr>
        <p:spPr>
          <a:xfrm>
            <a:off x="457200" y="506413"/>
            <a:ext cx="8229600" cy="5619750"/>
          </a:xfrm>
        </p:spPr>
        <p:txBody>
          <a:bodyPr/>
          <a:lstStyle/>
          <a:p>
            <a:r>
              <a:rPr lang="en-GB" smtClean="0"/>
              <a:t>CP is perpendicular to the line – </a:t>
            </a:r>
          </a:p>
          <a:p>
            <a:r>
              <a:rPr lang="en-GB" smtClean="0"/>
              <a:t>We need scalar product with the direction vector </a:t>
            </a:r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2300288" y="1690688"/>
          <a:ext cx="1739900" cy="1771650"/>
        </p:xfrm>
        <a:graphic>
          <a:graphicData uri="http://schemas.openxmlformats.org/presentationml/2006/ole">
            <p:oleObj spid="_x0000_s3074" name="Equation" r:id="rId3" imgW="698400" imgH="711000" progId="Equation.DSMT4">
              <p:embed/>
            </p:oleObj>
          </a:graphicData>
        </a:graphic>
      </p:graphicFrame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3914775" y="1681163"/>
          <a:ext cx="1646238" cy="1771650"/>
        </p:xfrm>
        <a:graphic>
          <a:graphicData uri="http://schemas.openxmlformats.org/presentationml/2006/ole">
            <p:oleObj spid="_x0000_s3075" name="Equation" r:id="rId4" imgW="660240" imgH="711000" progId="Equation.DSMT4">
              <p:embed/>
            </p:oleObj>
          </a:graphicData>
        </a:graphic>
      </p:graphicFrame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909638" y="3506788"/>
          <a:ext cx="6656387" cy="569912"/>
        </p:xfrm>
        <a:graphic>
          <a:graphicData uri="http://schemas.openxmlformats.org/presentationml/2006/ole">
            <p:oleObj spid="_x0000_s3076" name="Equation" r:id="rId5" imgW="2374560" imgH="203040" progId="Equation.DSMT4">
              <p:embed/>
            </p:oleObj>
          </a:graphicData>
        </a:graphic>
      </p:graphicFrame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5375275" y="4041775"/>
          <a:ext cx="2244725" cy="515938"/>
        </p:xfrm>
        <a:graphic>
          <a:graphicData uri="http://schemas.openxmlformats.org/presentationml/2006/ole">
            <p:oleObj spid="_x0000_s3077" name="Equation" r:id="rId6" imgW="774360" imgH="177480" progId="Equation.DSMT4">
              <p:embed/>
            </p:oleObj>
          </a:graphicData>
        </a:graphic>
      </p:graphicFrame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1536700" y="4572000"/>
          <a:ext cx="3376613" cy="1493838"/>
        </p:xfrm>
        <a:graphic>
          <a:graphicData uri="http://schemas.openxmlformats.org/presentationml/2006/ole">
            <p:oleObj spid="_x0000_s3078" name="Equation" r:id="rId7" imgW="1663560" imgH="736560" progId="Equation.DSMT4">
              <p:embed/>
            </p:oleObj>
          </a:graphicData>
        </a:graphic>
      </p:graphicFrame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6673850" y="4572000"/>
          <a:ext cx="1250950" cy="515938"/>
        </p:xfrm>
        <a:graphic>
          <a:graphicData uri="http://schemas.openxmlformats.org/presentationml/2006/ole">
            <p:oleObj spid="_x0000_s3079" name="Equation" r:id="rId8" imgW="431640" imgH="177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Content Placeholder 2"/>
          <p:cNvSpPr>
            <a:spLocks noGrp="1"/>
          </p:cNvSpPr>
          <p:nvPr>
            <p:ph idx="1"/>
          </p:nvPr>
        </p:nvSpPr>
        <p:spPr>
          <a:xfrm>
            <a:off x="457200" y="506413"/>
            <a:ext cx="8229600" cy="5619750"/>
          </a:xfrm>
        </p:spPr>
        <p:txBody>
          <a:bodyPr/>
          <a:lstStyle/>
          <a:p>
            <a:endParaRPr lang="en-GB" dirty="0" smtClean="0"/>
          </a:p>
        </p:txBody>
      </p:sp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1231900" y="1066800"/>
          <a:ext cx="1417638" cy="1441450"/>
        </p:xfrm>
        <a:graphic>
          <a:graphicData uri="http://schemas.openxmlformats.org/presentationml/2006/ole">
            <p:oleObj spid="_x0000_s10246" name="Equation" r:id="rId3" imgW="698400" imgH="711000" progId="Equation.DSMT4">
              <p:embed/>
            </p:oleObj>
          </a:graphicData>
        </a:graphic>
      </p:graphicFrame>
      <p:graphicFrame>
        <p:nvGraphicFramePr>
          <p:cNvPr id="3" name="Object 8"/>
          <p:cNvGraphicFramePr>
            <a:graphicFrameLocks noChangeAspect="1"/>
          </p:cNvGraphicFramePr>
          <p:nvPr/>
        </p:nvGraphicFramePr>
        <p:xfrm>
          <a:off x="2801938" y="1143000"/>
          <a:ext cx="2241550" cy="1441450"/>
        </p:xfrm>
        <a:graphic>
          <a:graphicData uri="http://schemas.openxmlformats.org/presentationml/2006/ole">
            <p:oleObj spid="_x0000_s10248" name="Equation" r:id="rId4" imgW="1104840" imgH="711000" progId="Equation.DSMT4">
              <p:embed/>
            </p:oleObj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/>
        </p:nvGraphicFramePr>
        <p:xfrm>
          <a:off x="5180013" y="1143000"/>
          <a:ext cx="955675" cy="1441450"/>
        </p:xfrm>
        <a:graphic>
          <a:graphicData uri="http://schemas.openxmlformats.org/presentationml/2006/ole">
            <p:oleObj spid="_x0000_s10249" name="Equation" r:id="rId5" imgW="469800" imgH="711000" progId="Equation.DSMT4">
              <p:embed/>
            </p:oleObj>
          </a:graphicData>
        </a:graphic>
      </p:graphicFrame>
      <p:graphicFrame>
        <p:nvGraphicFramePr>
          <p:cNvPr id="5" name="Object 8"/>
          <p:cNvGraphicFramePr>
            <a:graphicFrameLocks noChangeAspect="1"/>
          </p:cNvGraphicFramePr>
          <p:nvPr/>
        </p:nvGraphicFramePr>
        <p:xfrm>
          <a:off x="1163638" y="2971800"/>
          <a:ext cx="5286375" cy="566738"/>
        </p:xfrm>
        <a:graphic>
          <a:graphicData uri="http://schemas.openxmlformats.org/presentationml/2006/ole">
            <p:oleObj spid="_x0000_s10250" name="Equation" r:id="rId6" imgW="2603160" imgH="2793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Check your specification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One of the places where the specifications vary is in the content for vectors – for MEI you need the equation of </a:t>
            </a:r>
            <a:r>
              <a:rPr lang="en-GB" smtClean="0"/>
              <a:t>planes also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1583</TotalTime>
  <Words>442</Words>
  <Application>Microsoft Office PowerPoint</Application>
  <PresentationFormat>On-screen Show (4:3)</PresentationFormat>
  <Paragraphs>100</Paragraphs>
  <Slides>15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Office Theme</vt:lpstr>
      <vt:lpstr>Equation</vt:lpstr>
      <vt:lpstr>MathType 6.0 Equation</vt:lpstr>
      <vt:lpstr>Teaching vectors</vt:lpstr>
      <vt:lpstr>Teaching methods</vt:lpstr>
      <vt:lpstr>A few things I’ve found - nrich</vt:lpstr>
      <vt:lpstr>Students go to YouTube for everything!</vt:lpstr>
      <vt:lpstr>The vector equation of a straight line  passing through the point A with position vector a  and parallel to the vector u</vt:lpstr>
      <vt:lpstr>Vector Equation of a Line in 3D</vt:lpstr>
      <vt:lpstr>The Angle Between Two Vectors</vt:lpstr>
      <vt:lpstr>The Angle Between Two Lines in 3D Example 4 </vt:lpstr>
      <vt:lpstr>Geometric and algebraic approaches</vt:lpstr>
      <vt:lpstr>Geometric and algebraic approaches Method One</vt:lpstr>
      <vt:lpstr>Geometric and algebraic approaches Method One</vt:lpstr>
      <vt:lpstr>Geometric and algebraic approaches Method 2</vt:lpstr>
      <vt:lpstr>Slide 13</vt:lpstr>
      <vt:lpstr>Slide 14</vt:lpstr>
      <vt:lpstr>Check your specification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vectors</dc:title>
  <dc:creator>Rose Jewell</dc:creator>
  <cp:lastModifiedBy>Rose Jewell</cp:lastModifiedBy>
  <cp:revision>26</cp:revision>
  <dcterms:created xsi:type="dcterms:W3CDTF">2016-11-01T20:26:33Z</dcterms:created>
  <dcterms:modified xsi:type="dcterms:W3CDTF">2016-11-08T15:27:14Z</dcterms:modified>
</cp:coreProperties>
</file>