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678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4.wmf"/><Relationship Id="rId5" Type="http://schemas.openxmlformats.org/officeDocument/2006/relationships/image" Target="../media/image22.wmf"/><Relationship Id="rId4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26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A6AD5-DFF3-46A3-8062-534D95609CD7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AA372-94BE-4C34-81BD-CD6C4809074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B94DC-3DC0-4579-9403-C23A2164DC78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20857-EE71-4CFD-B450-75169EDF4E9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25.png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1.png"/><Relationship Id="rId9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png"/><Relationship Id="rId9" Type="http://schemas.openxmlformats.org/officeDocument/2006/relationships/oleObject" Target="../embeddings/oleObject38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Co-ordinate Geometry</a:t>
            </a:r>
            <a:br>
              <a:rPr lang="en-GB" dirty="0" smtClean="0"/>
            </a:br>
            <a:r>
              <a:rPr lang="en-GB" dirty="0" smtClean="0"/>
              <a:t>for </a:t>
            </a:r>
            <a:r>
              <a:rPr lang="en-GB" dirty="0" err="1" smtClean="0"/>
              <a:t>Edexcel</a:t>
            </a:r>
            <a:r>
              <a:rPr lang="en-GB" smtClean="0"/>
              <a:t> C2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What you need to know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 smtClean="0"/>
              <a:t>How to use the radius and centre of a circle to find its equation</a:t>
            </a:r>
          </a:p>
          <a:p>
            <a:pPr lvl="0"/>
            <a:r>
              <a:rPr lang="en-GB" dirty="0" smtClean="0"/>
              <a:t>How to use the equation to find radius and centre of a circle</a:t>
            </a:r>
          </a:p>
          <a:p>
            <a:pPr lvl="0"/>
            <a:r>
              <a:rPr lang="en-GB" dirty="0" smtClean="0"/>
              <a:t>To use angle properties of circles to solve problems in co-ordinate geometry</a:t>
            </a:r>
          </a:p>
          <a:p>
            <a:pPr lvl="2"/>
            <a:r>
              <a:rPr lang="en-GB" dirty="0" smtClean="0"/>
              <a:t>Angle in a semicircle is 90⁰</a:t>
            </a:r>
          </a:p>
          <a:p>
            <a:pPr lvl="2"/>
            <a:r>
              <a:rPr lang="en-GB" dirty="0" smtClean="0"/>
              <a:t>Angle between radius and tangent is 90⁰</a:t>
            </a:r>
          </a:p>
          <a:p>
            <a:pPr lvl="2"/>
            <a:r>
              <a:rPr lang="en-GB" dirty="0" smtClean="0"/>
              <a:t>Perpendicular from the centre to a chord bisects the chord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295400"/>
          <a:ext cx="7924799" cy="4572000"/>
        </p:xfrm>
        <a:graphic>
          <a:graphicData uri="http://schemas.openxmlformats.org/drawingml/2006/table">
            <a:tbl>
              <a:tblPr/>
              <a:tblGrid>
                <a:gridCol w="2641227"/>
                <a:gridCol w="2641786"/>
                <a:gridCol w="2641786"/>
              </a:tblGrid>
              <a:tr h="1000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</a:rPr>
                        <a:t>Distance formula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Gradient formula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Circle properties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Radius at 90</a:t>
                      </a:r>
                      <a:r>
                        <a:rPr lang="en-GB" sz="1600">
                          <a:latin typeface="Calibri"/>
                          <a:ea typeface="Times New Roman"/>
                        </a:rPr>
                        <a:t>⁰</a:t>
                      </a:r>
                      <a:r>
                        <a:rPr lang="en-GB" sz="1600">
                          <a:latin typeface="Times New Roman"/>
                          <a:ea typeface="Times New Roman"/>
                        </a:rPr>
                        <a:t> to tangent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Angle in semi-circle is 90</a:t>
                      </a:r>
                      <a:r>
                        <a:rPr lang="en-GB" sz="1600">
                          <a:latin typeface="Calibri"/>
                          <a:ea typeface="Times New Roman"/>
                        </a:rPr>
                        <a:t>⁰</a:t>
                      </a:r>
                      <a:endParaRPr lang="en-GB" sz="1600">
                        <a:latin typeface="Times New Roman"/>
                        <a:ea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Midpoint formula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Equation of a line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</a:rPr>
                        <a:t>Equation of a </a:t>
                      </a:r>
                      <a:r>
                        <a:rPr lang="en-GB" sz="1600" dirty="0" smtClean="0">
                          <a:latin typeface="Times New Roman"/>
                          <a:ea typeface="Times New Roman"/>
                        </a:rPr>
                        <a:t>circle centre</a:t>
                      </a:r>
                      <a:br>
                        <a:rPr lang="en-GB" sz="1600" dirty="0" smtClean="0">
                          <a:latin typeface="Times New Roman"/>
                          <a:ea typeface="Times New Roman"/>
                        </a:rPr>
                      </a:br>
                      <a:r>
                        <a:rPr lang="en-GB" sz="16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GB" sz="1600" dirty="0" smtClean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GB" sz="1600" i="1" dirty="0" smtClean="0"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GB" sz="1600" i="1" smtClean="0">
                          <a:latin typeface="Times New Roman"/>
                          <a:ea typeface="Times New Roman"/>
                        </a:rPr>
                        <a:t>, b</a:t>
                      </a:r>
                      <a:r>
                        <a:rPr lang="en-GB" sz="1600" smtClean="0"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GB" sz="1600" baseline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GB" sz="1600" baseline="0" dirty="0" smtClean="0">
                          <a:latin typeface="Times New Roman"/>
                          <a:ea typeface="Times New Roman"/>
                        </a:rPr>
                        <a:t>radius </a:t>
                      </a:r>
                      <a:r>
                        <a:rPr lang="en-GB" sz="1600" i="1" baseline="0" dirty="0" smtClean="0">
                          <a:latin typeface="Times New Roman"/>
                          <a:ea typeface="Times New Roman"/>
                        </a:rPr>
                        <a:t>r</a:t>
                      </a:r>
                      <a:endParaRPr lang="en-GB" sz="1600" i="1" dirty="0">
                        <a:latin typeface="Times New Roman"/>
                        <a:ea typeface="Times New Roman"/>
                      </a:endParaRP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Solve the equation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Simultaneous equations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Quadratic formula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4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Parallel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Same gradient 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Crosses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i="1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en-GB" sz="1600">
                          <a:latin typeface="Times New Roman"/>
                          <a:ea typeface="Times New Roman"/>
                        </a:rPr>
                        <a:t> - axis when </a:t>
                      </a:r>
                      <a:r>
                        <a:rPr lang="en-GB" sz="1600" i="1">
                          <a:latin typeface="Times New Roman"/>
                          <a:ea typeface="Times New Roman"/>
                        </a:rPr>
                        <a:t>y</a:t>
                      </a:r>
                      <a:r>
                        <a:rPr lang="en-GB" sz="1600">
                          <a:latin typeface="Times New Roman"/>
                          <a:ea typeface="Times New Roman"/>
                        </a:rPr>
                        <a:t> = 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i="1">
                          <a:latin typeface="Times New Roman"/>
                          <a:ea typeface="Times New Roman"/>
                        </a:rPr>
                        <a:t>y</a:t>
                      </a:r>
                      <a:r>
                        <a:rPr lang="en-GB" sz="1600">
                          <a:latin typeface="Times New Roman"/>
                          <a:ea typeface="Times New Roman"/>
                        </a:rPr>
                        <a:t> - axis when </a:t>
                      </a:r>
                      <a:r>
                        <a:rPr lang="en-GB" sz="1600" i="1"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en-GB" sz="1600">
                          <a:latin typeface="Times New Roman"/>
                          <a:ea typeface="Times New Roman"/>
                        </a:rPr>
                        <a:t> = 0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Complete the square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8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Perpendicular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</a:rPr>
                        <a:t>Factorise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</a:rPr>
                        <a:t>Other end of a diameter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</a:rPr>
                        <a:t>Use vectors</a:t>
                      </a:r>
                    </a:p>
                  </a:txBody>
                  <a:tcPr marL="46449" marR="46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1219200" y="1676400"/>
          <a:ext cx="1876425" cy="390525"/>
        </p:xfrm>
        <a:graphic>
          <a:graphicData uri="http://schemas.openxmlformats.org/presentationml/2006/ole">
            <p:oleObj spid="_x0000_s1032" name="Equation" r:id="rId3" imgW="1422400" imgH="292100" progId="Equation.DSMT4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191000" y="1600200"/>
          <a:ext cx="990600" cy="590550"/>
        </p:xfrm>
        <a:graphic>
          <a:graphicData uri="http://schemas.openxmlformats.org/presentationml/2006/ole">
            <p:oleObj spid="_x0000_s1031" name="Equation" r:id="rId4" imgW="736600" imgH="431800" progId="Equation.DSMT4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371600" y="2590800"/>
          <a:ext cx="1590675" cy="523875"/>
        </p:xfrm>
        <a:graphic>
          <a:graphicData uri="http://schemas.openxmlformats.org/presentationml/2006/ole">
            <p:oleObj spid="_x0000_s1030" name="Equation" r:id="rId5" imgW="1320227" imgH="431613" progId="Equation.DSMT4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038600" y="2667000"/>
          <a:ext cx="1476375" cy="342900"/>
        </p:xfrm>
        <a:graphic>
          <a:graphicData uri="http://schemas.openxmlformats.org/presentationml/2006/ole">
            <p:oleObj spid="_x0000_s1029" name="Equation" r:id="rId6" imgW="1129810" imgH="253890" progId="Equation.DSMT4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477000" y="2819400"/>
          <a:ext cx="1609725" cy="323850"/>
        </p:xfrm>
        <a:graphic>
          <a:graphicData uri="http://schemas.openxmlformats.org/presentationml/2006/ole">
            <p:oleObj spid="_x0000_s1028" name="Equation" r:id="rId7" imgW="1409400" imgH="279360" progId="Equation.DSMT4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858000" y="3581400"/>
          <a:ext cx="1152525" cy="514350"/>
        </p:xfrm>
        <a:graphic>
          <a:graphicData uri="http://schemas.openxmlformats.org/presentationml/2006/ole">
            <p:oleObj spid="_x0000_s1027" name="Equation" r:id="rId8" imgW="977476" imgH="444307" progId="Equation.DSMT4">
              <p:embed/>
            </p:oleObj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752600" y="4648200"/>
          <a:ext cx="714375" cy="314325"/>
        </p:xfrm>
        <a:graphic>
          <a:graphicData uri="http://schemas.openxmlformats.org/presentationml/2006/ole">
            <p:oleObj spid="_x0000_s1026" name="Equation" r:id="rId9" imgW="508000" imgH="228600" progId="Equation.DSMT4">
              <p:embed/>
            </p:oleObj>
          </a:graphicData>
        </a:graphic>
      </p:graphicFrame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752600" y="5181600"/>
          <a:ext cx="781050" cy="523875"/>
        </p:xfrm>
        <a:graphic>
          <a:graphicData uri="http://schemas.openxmlformats.org/presentationml/2006/ole">
            <p:oleObj spid="_x0000_s1025" name="Equation" r:id="rId10" imgW="647700" imgH="431800" progId="Equation.DSMT4">
              <p:embed/>
            </p:oleObj>
          </a:graphicData>
        </a:graphic>
      </p:graphicFrame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Toolkit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Example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The points A and B have coordinates (–2, 11) and (8, 1) respectively. </a:t>
            </a:r>
          </a:p>
          <a:p>
            <a:pPr>
              <a:buNone/>
            </a:pPr>
            <a:r>
              <a:rPr lang="en-GB" dirty="0" smtClean="0"/>
              <a:t>Given that AB is a diameter of the circle C, </a:t>
            </a:r>
          </a:p>
          <a:p>
            <a:pPr marL="514350" indent="-514350">
              <a:buAutoNum type="alphaLcParenBoth"/>
            </a:pPr>
            <a:r>
              <a:rPr lang="en-GB" dirty="0" smtClean="0"/>
              <a:t>show that the centre of C has coordinates (3, 6)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C is the midpoint </a:t>
            </a:r>
          </a:p>
          <a:p>
            <a:pPr marL="514350" indent="-514350">
              <a:buAutoNum type="alphaLcParenBoth"/>
            </a:pP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62000" y="5029200"/>
          <a:ext cx="3117476" cy="1019175"/>
        </p:xfrm>
        <a:graphic>
          <a:graphicData uri="http://schemas.openxmlformats.org/presentationml/2006/ole">
            <p:oleObj spid="_x0000_s3073" name="Equation" r:id="rId3" imgW="1320480" imgH="431640" progId="Equation.DSMT4">
              <p:embed/>
            </p:oleObj>
          </a:graphicData>
        </a:graphic>
      </p:graphicFrame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162425" y="5029200"/>
          <a:ext cx="3327400" cy="1019175"/>
        </p:xfrm>
        <a:graphic>
          <a:graphicData uri="http://schemas.openxmlformats.org/presentationml/2006/ole">
            <p:oleObj spid="_x0000_s3074" name="Equation" r:id="rId4" imgW="1409400" imgH="431640" progId="Equation.DSMT4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7543800" y="5181600"/>
          <a:ext cx="1139825" cy="600075"/>
        </p:xfrm>
        <a:graphic>
          <a:graphicData uri="http://schemas.openxmlformats.org/presentationml/2006/ole">
            <p:oleObj spid="_x0000_s3076" name="Equation" r:id="rId5" imgW="482400" imgH="253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57451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The points A and B have coordinates (–2, 11) and (8, 1) respectively. </a:t>
            </a:r>
          </a:p>
          <a:p>
            <a:pPr>
              <a:buNone/>
            </a:pPr>
            <a:r>
              <a:rPr lang="en-GB" dirty="0" smtClean="0"/>
              <a:t>(b) find an equation for C. </a:t>
            </a:r>
          </a:p>
          <a:p>
            <a:pPr>
              <a:buNone/>
            </a:pPr>
            <a:r>
              <a:rPr lang="en-GB" dirty="0" smtClean="0"/>
              <a:t>Diameter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Radius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Equation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57400" y="2057400"/>
          <a:ext cx="3657600" cy="637309"/>
        </p:xfrm>
        <a:graphic>
          <a:graphicData uri="http://schemas.openxmlformats.org/presentationml/2006/ole">
            <p:oleObj spid="_x0000_s18435" name="Equation" r:id="rId3" imgW="1676160" imgH="291960" progId="Equation.DSMT4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381000" y="2895600"/>
          <a:ext cx="3429000" cy="581096"/>
        </p:xfrm>
        <a:graphic>
          <a:graphicData uri="http://schemas.openxmlformats.org/presentationml/2006/ole">
            <p:oleObj spid="_x0000_s18436" name="Equation" r:id="rId4" imgW="1650960" imgH="279360" progId="Equation.DSMT4">
              <p:embed/>
            </p:oleObj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4038600" y="2895600"/>
          <a:ext cx="3841750" cy="546100"/>
        </p:xfrm>
        <a:graphic>
          <a:graphicData uri="http://schemas.openxmlformats.org/presentationml/2006/ole">
            <p:oleObj spid="_x0000_s18437" name="Equation" r:id="rId5" imgW="1790640" imgH="253800" progId="Equation.DSMT4">
              <p:embed/>
            </p:oleObj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1752600" y="3733800"/>
          <a:ext cx="2235200" cy="927100"/>
        </p:xfrm>
        <a:graphic>
          <a:graphicData uri="http://schemas.openxmlformats.org/presentationml/2006/ole">
            <p:oleObj spid="_x0000_s18438" name="Equation" r:id="rId6" imgW="1041120" imgH="431640" progId="Equation.DSMT4">
              <p:embed/>
            </p:oleObj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2147888" y="5006975"/>
          <a:ext cx="3629025" cy="527050"/>
        </p:xfrm>
        <a:graphic>
          <a:graphicData uri="http://schemas.openxmlformats.org/presentationml/2006/ole">
            <p:oleObj spid="_x0000_s18439" name="Equation" r:id="rId7" imgW="1663560" imgH="241200" progId="Equation.DSMT4">
              <p:embed/>
            </p:oleObj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2209800" y="5638800"/>
          <a:ext cx="3046412" cy="500063"/>
        </p:xfrm>
        <a:graphic>
          <a:graphicData uri="http://schemas.openxmlformats.org/presentationml/2006/ole">
            <p:oleObj spid="_x0000_s18440" name="Equation" r:id="rId8" imgW="13968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(c) Verify that the point (10, 7) lies on C.</a:t>
            </a:r>
          </a:p>
          <a:p>
            <a:pPr>
              <a:buNone/>
            </a:pPr>
            <a:r>
              <a:rPr lang="en-GB" dirty="0" smtClean="0"/>
              <a:t>Find the distance of P from the centre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Distance = radius, so point P lies on the circle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7200" y="1676400"/>
          <a:ext cx="8110331" cy="685800"/>
        </p:xfrm>
        <a:graphic>
          <a:graphicData uri="http://schemas.openxmlformats.org/presentationml/2006/ole">
            <p:oleObj spid="_x0000_s2049" name="Equation" r:id="rId3" imgW="3454200" imgH="291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16764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(d) Find an equation of the tangent to C at the point (10, 7), giving your answer in the form </a:t>
            </a:r>
            <a:br>
              <a:rPr lang="en-GB" dirty="0" smtClean="0"/>
            </a:br>
            <a:r>
              <a:rPr lang="en-GB" i="1" dirty="0" smtClean="0"/>
              <a:t>y = </a:t>
            </a:r>
            <a:r>
              <a:rPr lang="en-GB" i="1" dirty="0" err="1" smtClean="0"/>
              <a:t>mx</a:t>
            </a:r>
            <a:r>
              <a:rPr lang="en-GB" i="1" dirty="0" smtClean="0"/>
              <a:t> + c</a:t>
            </a:r>
            <a:r>
              <a:rPr lang="en-GB" dirty="0" smtClean="0"/>
              <a:t>, where </a:t>
            </a:r>
            <a:r>
              <a:rPr lang="en-GB" i="1" dirty="0" smtClean="0"/>
              <a:t>m</a:t>
            </a:r>
            <a:r>
              <a:rPr lang="en-GB" dirty="0" smtClean="0"/>
              <a:t> and</a:t>
            </a:r>
            <a:r>
              <a:rPr lang="en-GB" i="1" dirty="0" smtClean="0"/>
              <a:t> c</a:t>
            </a:r>
            <a:r>
              <a:rPr lang="en-GB" dirty="0" smtClean="0"/>
              <a:t> are constants.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t="1601" r="60061" b="14413"/>
          <a:stretch>
            <a:fillRect/>
          </a:stretch>
        </p:blipFill>
        <p:spPr bwMode="auto">
          <a:xfrm>
            <a:off x="1" y="2057400"/>
            <a:ext cx="3581400" cy="325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038600" y="2133600"/>
            <a:ext cx="419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Tangent perpendicular to the radius</a:t>
            </a:r>
          </a:p>
          <a:p>
            <a:r>
              <a:rPr lang="en-GB" sz="3200" dirty="0" smtClean="0"/>
              <a:t>Gradient of the radius</a:t>
            </a:r>
          </a:p>
          <a:p>
            <a:endParaRPr lang="en-GB" sz="3200" dirty="0" smtClean="0"/>
          </a:p>
          <a:p>
            <a:r>
              <a:rPr lang="en-GB" sz="3200" dirty="0" smtClean="0"/>
              <a:t>Gradient of the tangent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257800"/>
            <a:ext cx="807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Equation of the line</a:t>
            </a:r>
          </a:p>
          <a:p>
            <a:endParaRPr lang="en-GB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724400" y="3505200"/>
          <a:ext cx="1374775" cy="804863"/>
        </p:xfrm>
        <a:graphic>
          <a:graphicData uri="http://schemas.openxmlformats.org/presentationml/2006/ole">
            <p:oleObj spid="_x0000_s19459" name="Equation" r:id="rId4" imgW="736560" imgH="431640" progId="Equation.DSMT4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172200" y="3505200"/>
          <a:ext cx="1446213" cy="733425"/>
        </p:xfrm>
        <a:graphic>
          <a:graphicData uri="http://schemas.openxmlformats.org/presentationml/2006/ole">
            <p:oleObj spid="_x0000_s19460" name="Equation" r:id="rId5" imgW="774360" imgH="393480" progId="Equation.DSMT4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083050" y="1927225"/>
          <a:ext cx="114300" cy="177800"/>
        </p:xfrm>
        <a:graphic>
          <a:graphicData uri="http://schemas.openxmlformats.org/presentationml/2006/ole">
            <p:oleObj spid="_x0000_s19461" name="Equation" r:id="rId6" imgW="114120" imgH="177480" progId="Equation.DSMT4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4800600" y="4572000"/>
          <a:ext cx="1066800" cy="715537"/>
        </p:xfrm>
        <a:graphic>
          <a:graphicData uri="http://schemas.openxmlformats.org/presentationml/2006/ole">
            <p:oleObj spid="_x0000_s19462" name="Equation" r:id="rId7" imgW="647700" imgH="431800" progId="Equation.DSMT4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6019800" y="4572000"/>
          <a:ext cx="1227137" cy="530244"/>
        </p:xfrm>
        <a:graphic>
          <a:graphicData uri="http://schemas.openxmlformats.org/presentationml/2006/ole">
            <p:oleObj spid="_x0000_s19463" name="Equation" r:id="rId8" imgW="533160" imgH="228600" progId="Equation.DSMT4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4038600" y="5257800"/>
          <a:ext cx="2460625" cy="571500"/>
        </p:xfrm>
        <a:graphic>
          <a:graphicData uri="http://schemas.openxmlformats.org/presentationml/2006/ole">
            <p:oleObj spid="_x0000_s19464" name="Equation" r:id="rId9" imgW="1129810" imgH="253890" progId="Equation.DSMT4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4038600" y="5791200"/>
          <a:ext cx="2487613" cy="571500"/>
        </p:xfrm>
        <a:graphic>
          <a:graphicData uri="http://schemas.openxmlformats.org/presentationml/2006/ole">
            <p:oleObj spid="_x0000_s19465" name="Equation" r:id="rId10" imgW="1143000" imgH="253800" progId="Equation.DSMT4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4267200" y="6248400"/>
          <a:ext cx="1768475" cy="457200"/>
        </p:xfrm>
        <a:graphic>
          <a:graphicData uri="http://schemas.openxmlformats.org/presentationml/2006/ole">
            <p:oleObj spid="_x0000_s19466" name="Equation" r:id="rId11" imgW="81252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Example 2 (part question)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700" dirty="0" smtClean="0"/>
              <a:t>The diagram shows a sketch of the circle C with centre N</a:t>
            </a:r>
            <a:br>
              <a:rPr lang="en-GB" sz="2700" dirty="0" smtClean="0"/>
            </a:br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2700" dirty="0" smtClean="0"/>
              <a:t> and equation </a:t>
            </a:r>
          </a:p>
          <a:p>
            <a:pPr>
              <a:buNone/>
            </a:pPr>
            <a:r>
              <a:rPr lang="en-GB" sz="2700" dirty="0" smtClean="0"/>
              <a:t>(a) Write down the coordinates of N. </a:t>
            </a:r>
          </a:p>
          <a:p>
            <a:pPr>
              <a:buNone/>
            </a:pPr>
            <a:r>
              <a:rPr lang="en-GB" sz="2700" dirty="0" smtClean="0"/>
              <a:t>(b) Find the radius of C.</a:t>
            </a:r>
          </a:p>
          <a:p>
            <a:pPr>
              <a:buNone/>
            </a:pPr>
            <a:r>
              <a:rPr lang="en-GB" dirty="0" smtClean="0"/>
              <a:t> N is the centre. Compare with 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971800" y="2133600"/>
          <a:ext cx="2592658" cy="685800"/>
        </p:xfrm>
        <a:graphic>
          <a:graphicData uri="http://schemas.openxmlformats.org/presentationml/2006/ole">
            <p:oleObj spid="_x0000_s20483" name="Equation" r:id="rId3" imgW="1473200" imgH="393700" progId="Equation.DSMT4">
              <p:embed/>
            </p:oleObj>
          </a:graphicData>
        </a:graphic>
      </p:graphicFrame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/>
          <a:srcRect l="33562" t="39975" r="42941" b="16731"/>
          <a:stretch>
            <a:fillRect/>
          </a:stretch>
        </p:blipFill>
        <p:spPr bwMode="auto">
          <a:xfrm>
            <a:off x="5638800" y="1752600"/>
            <a:ext cx="2133600" cy="218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352800" y="4267200"/>
          <a:ext cx="1966914" cy="533400"/>
        </p:xfrm>
        <a:graphic>
          <a:graphicData uri="http://schemas.openxmlformats.org/presentationml/2006/ole">
            <p:oleObj spid="_x0000_s20486" name="Equation" r:id="rId5" imgW="749160" imgH="20304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83050" y="1927225"/>
          <a:ext cx="114300" cy="177800"/>
        </p:xfrm>
        <a:graphic>
          <a:graphicData uri="http://schemas.openxmlformats.org/presentationml/2006/ole">
            <p:oleObj spid="_x0000_s20487" name="Equation" r:id="rId6" imgW="114120" imgH="177480" progId="Equation.DSMT4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5715000" y="3733800"/>
          <a:ext cx="2651312" cy="533400"/>
        </p:xfrm>
        <a:graphic>
          <a:graphicData uri="http://schemas.openxmlformats.org/presentationml/2006/ole">
            <p:oleObj spid="_x0000_s20488" name="Equation" r:id="rId7" imgW="1409700" imgH="279400" progId="Equation.DSMT4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2895600" y="4876800"/>
          <a:ext cx="1076325" cy="750888"/>
        </p:xfrm>
        <a:graphic>
          <a:graphicData uri="http://schemas.openxmlformats.org/presentationml/2006/ole">
            <p:oleObj spid="_x0000_s20489" name="Equation" r:id="rId8" imgW="571320" imgH="393480" progId="Equation.DSMT4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4343400" y="4876800"/>
          <a:ext cx="788988" cy="750888"/>
        </p:xfrm>
        <a:graphic>
          <a:graphicData uri="http://schemas.openxmlformats.org/presentationml/2006/ole">
            <p:oleObj spid="_x0000_s20490" name="Equation" r:id="rId9" imgW="41904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Example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700" dirty="0" smtClean="0"/>
              <a:t>The diagram shows a sketch of the circle C with centre N</a:t>
            </a:r>
            <a:br>
              <a:rPr lang="en-GB" sz="2700" dirty="0" smtClean="0"/>
            </a:br>
            <a:r>
              <a:rPr lang="en-GB" sz="2700" dirty="0" smtClean="0"/>
              <a:t> and equation </a:t>
            </a:r>
          </a:p>
          <a:p>
            <a:pPr>
              <a:buNone/>
            </a:pPr>
            <a:r>
              <a:rPr lang="en-GB" sz="2700" dirty="0" smtClean="0"/>
              <a:t>  The chord AB of C is parallel to the</a:t>
            </a:r>
            <a:br>
              <a:rPr lang="en-GB" sz="2700" dirty="0" smtClean="0"/>
            </a:br>
            <a:r>
              <a:rPr lang="en-GB" sz="2700" i="1" dirty="0" smtClean="0"/>
              <a:t> x</a:t>
            </a:r>
            <a:r>
              <a:rPr lang="en-GB" sz="2700" dirty="0" smtClean="0"/>
              <a:t>-axis, lies below the </a:t>
            </a:r>
            <a:r>
              <a:rPr lang="en-GB" sz="2700" i="1" dirty="0" smtClean="0"/>
              <a:t>x</a:t>
            </a:r>
            <a:r>
              <a:rPr lang="en-GB" sz="2700" dirty="0" smtClean="0"/>
              <a:t>-axis and is</a:t>
            </a:r>
            <a:br>
              <a:rPr lang="en-GB" sz="2700" dirty="0" smtClean="0"/>
            </a:br>
            <a:r>
              <a:rPr lang="en-GB" sz="2700" dirty="0" smtClean="0"/>
              <a:t> of length 12</a:t>
            </a:r>
          </a:p>
          <a:p>
            <a:pPr>
              <a:buNone/>
            </a:pPr>
            <a:r>
              <a:rPr lang="en-GB" sz="2700" dirty="0" smtClean="0"/>
              <a:t> (c) Find the coordinates of A and B.</a:t>
            </a:r>
          </a:p>
          <a:p>
            <a:pPr>
              <a:buNone/>
            </a:pPr>
            <a:endParaRPr lang="en-GB" sz="2700" dirty="0" smtClean="0"/>
          </a:p>
          <a:p>
            <a:pPr>
              <a:buNone/>
            </a:pPr>
            <a:endParaRPr lang="en-GB" sz="2700" dirty="0" smtClean="0"/>
          </a:p>
          <a:p>
            <a:pPr>
              <a:buNone/>
            </a:pPr>
            <a:r>
              <a:rPr lang="en-GB" sz="2700" dirty="0" smtClean="0"/>
              <a:t>y co-</a:t>
            </a:r>
            <a:r>
              <a:rPr lang="en-GB" sz="2700" dirty="0" err="1" smtClean="0"/>
              <a:t>ords</a:t>
            </a:r>
            <a:r>
              <a:rPr lang="en-GB" sz="2700" dirty="0" smtClean="0"/>
              <a:t> </a:t>
            </a:r>
          </a:p>
          <a:p>
            <a:pPr>
              <a:buNone/>
            </a:pPr>
            <a:r>
              <a:rPr lang="en-GB" sz="2700" dirty="0" smtClean="0"/>
              <a:t>x co-</a:t>
            </a:r>
            <a:r>
              <a:rPr lang="en-GB" sz="2700" dirty="0" err="1" smtClean="0"/>
              <a:t>ords</a:t>
            </a:r>
            <a:r>
              <a:rPr lang="en-GB" sz="2700" dirty="0" smtClean="0"/>
              <a:t> </a:t>
            </a:r>
            <a:endParaRPr lang="en-GB" sz="27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895600" y="1752600"/>
          <a:ext cx="2304585" cy="609600"/>
        </p:xfrm>
        <a:graphic>
          <a:graphicData uri="http://schemas.openxmlformats.org/presentationml/2006/ole">
            <p:oleObj spid="_x0000_s21506" name="Equation" r:id="rId3" imgW="1473200" imgH="393700" progId="Equation.DSMT4">
              <p:embed/>
            </p:oleObj>
          </a:graphicData>
        </a:graphic>
      </p:graphicFrame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 l="63287" b="21530"/>
          <a:stretch>
            <a:fillRect/>
          </a:stretch>
        </p:blipFill>
        <p:spPr bwMode="auto">
          <a:xfrm>
            <a:off x="5592493" y="1752600"/>
            <a:ext cx="355150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371600" y="4190999"/>
          <a:ext cx="1828800" cy="890337"/>
        </p:xfrm>
        <a:graphic>
          <a:graphicData uri="http://schemas.openxmlformats.org/presentationml/2006/ole">
            <p:oleObj spid="_x0000_s21508" name="Equation" r:id="rId5" imgW="965160" imgH="469800" progId="Equation.DSMT4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3200400" y="4267200"/>
          <a:ext cx="650875" cy="746125"/>
        </p:xfrm>
        <a:graphic>
          <a:graphicData uri="http://schemas.openxmlformats.org/presentationml/2006/ole">
            <p:oleObj spid="_x0000_s21509" name="Equation" r:id="rId6" imgW="342720" imgH="39348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981200" y="5029200"/>
          <a:ext cx="1235074" cy="617537"/>
        </p:xfrm>
        <a:graphic>
          <a:graphicData uri="http://schemas.openxmlformats.org/presentationml/2006/ole">
            <p:oleObj spid="_x0000_s21510" name="Equation" r:id="rId7" imgW="787320" imgH="393480" progId="Equation.DSMT4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1905000" y="5638801"/>
          <a:ext cx="1900671" cy="381000"/>
        </p:xfrm>
        <a:graphic>
          <a:graphicData uri="http://schemas.openxmlformats.org/presentationml/2006/ole">
            <p:oleObj spid="_x0000_s21511" name="Equation" r:id="rId8" imgW="888840" imgH="177480" progId="Equation.DSMT4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4572000" y="5562600"/>
          <a:ext cx="4343400" cy="925512"/>
        </p:xfrm>
        <a:graphic>
          <a:graphicData uri="http://schemas.openxmlformats.org/presentationml/2006/ole">
            <p:oleObj spid="_x0000_s21512" name="Equation" r:id="rId9" imgW="2031840" imgH="431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 smtClean="0"/>
              <a:t>How to use the radius and centre of a circle to find its equation</a:t>
            </a:r>
          </a:p>
          <a:p>
            <a:pPr lvl="0"/>
            <a:r>
              <a:rPr lang="en-GB" dirty="0" smtClean="0"/>
              <a:t>How to use the equation to find radius and centre of a circle</a:t>
            </a:r>
          </a:p>
          <a:p>
            <a:pPr lvl="0"/>
            <a:r>
              <a:rPr lang="en-GB" dirty="0" smtClean="0"/>
              <a:t>To use angle properties of circles to solve problems in co-ordinate geometry</a:t>
            </a:r>
          </a:p>
          <a:p>
            <a:pPr lvl="2"/>
            <a:r>
              <a:rPr lang="en-GB" dirty="0" smtClean="0"/>
              <a:t>Angle in a semicircle is 90⁰</a:t>
            </a:r>
          </a:p>
          <a:p>
            <a:pPr lvl="2"/>
            <a:r>
              <a:rPr lang="en-GB" dirty="0" smtClean="0"/>
              <a:t>Angle between radius and tangent is 90⁰</a:t>
            </a:r>
          </a:p>
          <a:p>
            <a:pPr lvl="2"/>
            <a:r>
              <a:rPr lang="en-GB" dirty="0" smtClean="0"/>
              <a:t>Perpendicular from the centre to a chord bisects the chord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10146</TotalTime>
  <Words>394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Equation</vt:lpstr>
      <vt:lpstr>MathType 6.0 Equation</vt:lpstr>
      <vt:lpstr>Co-ordinate Geometry for Edexcel C2</vt:lpstr>
      <vt:lpstr>What you need to know</vt:lpstr>
      <vt:lpstr>Toolkit</vt:lpstr>
      <vt:lpstr>Example 1</vt:lpstr>
      <vt:lpstr>Slide 5</vt:lpstr>
      <vt:lpstr>Slide 6</vt:lpstr>
      <vt:lpstr>Slide 7</vt:lpstr>
      <vt:lpstr>Example 2 (part question)</vt:lpstr>
      <vt:lpstr>Example 2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Co-ordinate Geometry for Edexcel C2</dc:title>
  <dc:creator>Rose Jewell</dc:creator>
  <cp:lastModifiedBy>Rose Jewell</cp:lastModifiedBy>
  <cp:revision>24</cp:revision>
  <dcterms:created xsi:type="dcterms:W3CDTF">2016-05-03T09:49:14Z</dcterms:created>
  <dcterms:modified xsi:type="dcterms:W3CDTF">2016-05-12T13:22:57Z</dcterms:modified>
</cp:coreProperties>
</file>