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95" r:id="rId2"/>
    <p:sldId id="263" r:id="rId3"/>
    <p:sldId id="292" r:id="rId4"/>
    <p:sldId id="283" r:id="rId5"/>
    <p:sldId id="286" r:id="rId6"/>
    <p:sldId id="284" r:id="rId7"/>
    <p:sldId id="290" r:id="rId8"/>
    <p:sldId id="296" r:id="rId9"/>
    <p:sldId id="297" r:id="rId10"/>
    <p:sldId id="299" r:id="rId11"/>
    <p:sldId id="300" r:id="rId12"/>
    <p:sldId id="301" r:id="rId13"/>
    <p:sldId id="305" r:id="rId14"/>
    <p:sldId id="306" r:id="rId15"/>
    <p:sldId id="311" r:id="rId16"/>
    <p:sldId id="307" r:id="rId17"/>
    <p:sldId id="309" r:id="rId18"/>
    <p:sldId id="310" r:id="rId19"/>
    <p:sldId id="308" r:id="rId20"/>
    <p:sldId id="29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CCFF"/>
    <a:srgbClr val="66FFFF"/>
    <a:srgbClr val="FFFF99"/>
    <a:srgbClr val="CCFFFF"/>
    <a:srgbClr val="CCFFCC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A458CA1-B0AF-49CB-BDCC-C66B6A57D727}" type="datetimeFigureOut">
              <a:rPr lang="en-US"/>
              <a:pPr>
                <a:defRPr/>
              </a:pPr>
              <a:t>12-May-16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B88D61-BF02-40BE-A3BA-AE2D072EC8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98077-E47D-4F32-8B84-8CBB17DD5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D3598-5FEE-4085-B982-186575E2D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29E85-3DDD-468A-ADA9-DCF9FFFC9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17446-E686-4D46-8917-7633E8284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5E90B-00EB-4B27-A92C-5E8FAD8B2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FBEA3-0438-49D0-B850-5CC0DE988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44A81-5E3E-4DA7-89AC-59C3ED994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80FA4-430E-4EB8-A05B-E9ACB3514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A9149-B196-45E3-B328-7EAF68113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B2888-3E93-4466-9512-5C78DB2EB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F4793-7D43-4D24-A1AD-92D139ADB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F4C4B-3BDB-433F-831F-7B297694840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DED16B-EFA0-4463-BE49-E917A7E52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3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u="sng" smtClean="0">
                <a:solidFill>
                  <a:schemeClr val="tx1"/>
                </a:solidFill>
              </a:rPr>
              <a:t>What you need to know</a:t>
            </a:r>
            <a:r>
              <a:rPr lang="en-US" sz="6000" smtClean="0">
                <a:solidFill>
                  <a:schemeClr val="tx1"/>
                </a:solidFill>
              </a:rPr>
              <a:t/>
            </a:r>
            <a:br>
              <a:rPr lang="en-US" sz="6000" smtClean="0">
                <a:solidFill>
                  <a:schemeClr val="tx1"/>
                </a:solidFill>
              </a:rPr>
            </a:br>
            <a:endParaRPr lang="en-US" smtClean="0"/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46563"/>
          </a:xfrm>
        </p:spPr>
        <p:txBody>
          <a:bodyPr/>
          <a:lstStyle/>
          <a:p>
            <a:r>
              <a:rPr lang="en-GB" sz="2400" smtClean="0"/>
              <a:t>To recognise GP’s and use </a:t>
            </a:r>
            <a:r>
              <a:rPr lang="en-GB" sz="2400" i="1" smtClean="0"/>
              <a:t>n</a:t>
            </a:r>
            <a:r>
              <a:rPr lang="en-GB" sz="2400" smtClean="0"/>
              <a:t>th term and sum of n terms formulae to solve problems</a:t>
            </a:r>
            <a:endParaRPr lang="en-US" sz="2400" smtClean="0"/>
          </a:p>
          <a:p>
            <a:r>
              <a:rPr lang="en-GB" sz="2400" smtClean="0"/>
              <a:t>To know about the sum of an infinite GP where </a:t>
            </a:r>
            <a:endParaRPr lang="en-US" sz="2400" smtClean="0"/>
          </a:p>
          <a:p>
            <a:r>
              <a:rPr lang="en-GB" sz="2400" smtClean="0"/>
              <a:t>How to use the binomial expansion of </a:t>
            </a:r>
            <a:endParaRPr lang="en-US" sz="2400" smtClean="0"/>
          </a:p>
          <a:p>
            <a:endParaRPr lang="en-US" smtClean="0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792163" y="3402013"/>
          <a:ext cx="5991225" cy="1062037"/>
        </p:xfrm>
        <a:graphic>
          <a:graphicData uri="http://schemas.openxmlformats.org/presentationml/2006/ole">
            <p:oleObj spid="_x0000_s1026" name="Equation" r:id="rId3" imgW="2577960" imgH="4572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72713" y="4672989"/>
          <a:ext cx="2524635" cy="841545"/>
        </p:xfrm>
        <a:graphic>
          <a:graphicData uri="http://schemas.openxmlformats.org/presentationml/2006/ole">
            <p:oleObj spid="_x0000_s1029" name="Equation" r:id="rId4" imgW="1371600" imgH="45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Geometric Sequences</a:t>
            </a:r>
            <a:endParaRPr lang="en-US" u="sng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39713" y="2008188"/>
            <a:ext cx="3481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eg.   10    20    40    80   </a:t>
            </a:r>
            <a:endParaRPr lang="en-US" sz="2400"/>
          </a:p>
        </p:txBody>
      </p:sp>
      <p:sp>
        <p:nvSpPr>
          <p:cNvPr id="9221" name="Arc 5"/>
          <p:cNvSpPr>
            <a:spLocks/>
          </p:cNvSpPr>
          <p:nvPr/>
        </p:nvSpPr>
        <p:spPr bwMode="auto">
          <a:xfrm rot="1948278" flipV="1">
            <a:off x="1190625" y="2205038"/>
            <a:ext cx="503238" cy="3603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rot="10800000" wrap="none" anchor="ctr"/>
          <a:lstStyle/>
          <a:p>
            <a:endParaRPr lang="en-GB"/>
          </a:p>
        </p:txBody>
      </p:sp>
      <p:sp>
        <p:nvSpPr>
          <p:cNvPr id="9222" name="Arc 6"/>
          <p:cNvSpPr>
            <a:spLocks/>
          </p:cNvSpPr>
          <p:nvPr/>
        </p:nvSpPr>
        <p:spPr bwMode="auto">
          <a:xfrm rot="1948278" flipV="1">
            <a:off x="1933575" y="2205038"/>
            <a:ext cx="503238" cy="3603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rot="10800000" wrap="none" anchor="ctr"/>
          <a:lstStyle/>
          <a:p>
            <a:endParaRPr lang="en-GB"/>
          </a:p>
        </p:txBody>
      </p:sp>
      <p:sp>
        <p:nvSpPr>
          <p:cNvPr id="9223" name="Arc 7"/>
          <p:cNvSpPr>
            <a:spLocks/>
          </p:cNvSpPr>
          <p:nvPr/>
        </p:nvSpPr>
        <p:spPr bwMode="auto">
          <a:xfrm rot="1948278" flipV="1">
            <a:off x="2654300" y="2205038"/>
            <a:ext cx="503238" cy="3603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rot="10800000" wrap="none" anchor="ctr"/>
          <a:lstStyle/>
          <a:p>
            <a:endParaRPr lang="en-GB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120775" y="2492375"/>
            <a:ext cx="241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x 2     x 2     x 2  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960438" y="3829050"/>
            <a:ext cx="2547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common ratio = 2</a:t>
            </a:r>
            <a:endParaRPr lang="en-US" sz="2400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993775" y="3078163"/>
            <a:ext cx="2054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first term = 10</a:t>
            </a:r>
            <a:endParaRPr lang="en-US" sz="2400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4786313" y="1982788"/>
            <a:ext cx="313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   81     27      9      3   </a:t>
            </a:r>
            <a:endParaRPr lang="en-US" sz="2400"/>
          </a:p>
        </p:txBody>
      </p:sp>
      <p:sp>
        <p:nvSpPr>
          <p:cNvPr id="9228" name="Arc 12"/>
          <p:cNvSpPr>
            <a:spLocks/>
          </p:cNvSpPr>
          <p:nvPr/>
        </p:nvSpPr>
        <p:spPr bwMode="auto">
          <a:xfrm rot="1948278" flipV="1">
            <a:off x="5432425" y="2179638"/>
            <a:ext cx="503238" cy="3603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 rot="10800000" wrap="none" anchor="ctr"/>
          <a:lstStyle/>
          <a:p>
            <a:endParaRPr lang="en-GB"/>
          </a:p>
        </p:txBody>
      </p:sp>
      <p:sp>
        <p:nvSpPr>
          <p:cNvPr id="9229" name="Arc 13"/>
          <p:cNvSpPr>
            <a:spLocks/>
          </p:cNvSpPr>
          <p:nvPr/>
        </p:nvSpPr>
        <p:spPr bwMode="auto">
          <a:xfrm rot="1948278" flipV="1">
            <a:off x="6175375" y="2179638"/>
            <a:ext cx="503238" cy="3603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 rot="10800000" wrap="none" anchor="ctr"/>
          <a:lstStyle/>
          <a:p>
            <a:endParaRPr lang="en-GB"/>
          </a:p>
        </p:txBody>
      </p:sp>
      <p:sp>
        <p:nvSpPr>
          <p:cNvPr id="9230" name="Arc 14"/>
          <p:cNvSpPr>
            <a:spLocks/>
          </p:cNvSpPr>
          <p:nvPr/>
        </p:nvSpPr>
        <p:spPr bwMode="auto">
          <a:xfrm rot="1948278" flipV="1">
            <a:off x="6896100" y="2179638"/>
            <a:ext cx="503238" cy="3603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 rot="10800000" wrap="none" anchor="ctr"/>
          <a:lstStyle/>
          <a:p>
            <a:endParaRPr lang="en-GB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426075" y="2466975"/>
            <a:ext cx="232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33CC33"/>
                </a:solidFill>
              </a:rPr>
              <a:t>x ⅓</a:t>
            </a:r>
            <a:r>
              <a:rPr lang="en-GB" sz="2400">
                <a:solidFill>
                  <a:srgbClr val="33CC33"/>
                </a:solidFill>
              </a:rPr>
              <a:t>   x </a:t>
            </a:r>
            <a:r>
              <a:rPr lang="en-US" sz="2400">
                <a:solidFill>
                  <a:srgbClr val="33CC33"/>
                </a:solidFill>
              </a:rPr>
              <a:t>⅓</a:t>
            </a:r>
            <a:r>
              <a:rPr lang="en-GB" sz="2400">
                <a:solidFill>
                  <a:srgbClr val="33CC33"/>
                </a:solidFill>
              </a:rPr>
              <a:t>   x </a:t>
            </a:r>
            <a:r>
              <a:rPr lang="en-US" sz="2400">
                <a:solidFill>
                  <a:srgbClr val="33CC33"/>
                </a:solidFill>
              </a:rPr>
              <a:t>⅓</a:t>
            </a:r>
            <a:r>
              <a:rPr lang="en-GB" sz="2400">
                <a:solidFill>
                  <a:srgbClr val="33CC33"/>
                </a:solidFill>
              </a:rPr>
              <a:t>  </a:t>
            </a:r>
            <a:endParaRPr lang="en-US" sz="2400">
              <a:solidFill>
                <a:srgbClr val="33CC33"/>
              </a:solidFill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5202238" y="3803650"/>
            <a:ext cx="2632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common ratio = ⅓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5235575" y="3052763"/>
            <a:ext cx="2054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first term = 81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 animBg="1"/>
      <p:bldP spid="9222" grpId="0" animBg="1"/>
      <p:bldP spid="9223" grpId="0" animBg="1"/>
      <p:bldP spid="9224" grpId="0"/>
      <p:bldP spid="9225" grpId="0"/>
      <p:bldP spid="9226" grpId="0"/>
      <p:bldP spid="9227" grpId="0"/>
      <p:bldP spid="9228" grpId="0" animBg="1"/>
      <p:bldP spid="9229" grpId="0" animBg="1"/>
      <p:bldP spid="9230" grpId="0" animBg="1"/>
      <p:bldP spid="9231" grpId="0"/>
      <p:bldP spid="9232" grpId="0"/>
      <p:bldP spid="92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Geometric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557213" y="1808163"/>
            <a:ext cx="281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/>
              <a:t>Term</a:t>
            </a:r>
          </a:p>
        </p:txBody>
      </p:sp>
      <p:sp>
        <p:nvSpPr>
          <p:cNvPr id="17412" name="Text Box 8"/>
          <p:cNvSpPr txBox="1">
            <a:spLocks noChangeArrowheads="1"/>
          </p:cNvSpPr>
          <p:nvPr/>
        </p:nvSpPr>
        <p:spPr bwMode="auto">
          <a:xfrm>
            <a:off x="588963" y="2830513"/>
            <a:ext cx="2324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/>
              <a:t>Sum of terms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2662238" y="1720850"/>
            <a:ext cx="2774950" cy="522288"/>
          </a:xfrm>
          <a:prstGeom prst="rect">
            <a:avLst/>
          </a:prstGeom>
          <a:solidFill>
            <a:srgbClr val="CCFFFF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i="1"/>
              <a:t>k</a:t>
            </a:r>
            <a:r>
              <a:rPr lang="en-GB" sz="2800" i="1" baseline="30000"/>
              <a:t>th</a:t>
            </a:r>
            <a:r>
              <a:rPr lang="en-GB" sz="2800" i="1"/>
              <a:t> term = a r </a:t>
            </a:r>
            <a:r>
              <a:rPr lang="en-GB" sz="2800" i="1" baseline="50000"/>
              <a:t>k - 1</a:t>
            </a:r>
            <a:endParaRPr lang="en-US" sz="2800" i="1" baseline="50000"/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2801938" y="2795588"/>
            <a:ext cx="2503487" cy="879475"/>
          </a:xfrm>
          <a:prstGeom prst="rect">
            <a:avLst/>
          </a:prstGeom>
          <a:solidFill>
            <a:srgbClr val="CCCCFF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S </a:t>
            </a:r>
            <a:r>
              <a:rPr lang="en-GB" sz="2400" baseline="-25000"/>
              <a:t>n</a:t>
            </a:r>
            <a:r>
              <a:rPr lang="en-GB" sz="2400"/>
              <a:t> =  </a:t>
            </a:r>
            <a:r>
              <a:rPr lang="en-GB" sz="2400" u="sng"/>
              <a:t>a ( 1 – r </a:t>
            </a:r>
            <a:r>
              <a:rPr lang="en-GB" sz="2400" u="sng" baseline="30000"/>
              <a:t>n</a:t>
            </a:r>
            <a:r>
              <a:rPr lang="en-GB" sz="2400" u="sng"/>
              <a:t> )</a:t>
            </a:r>
          </a:p>
          <a:p>
            <a:r>
              <a:rPr lang="en-GB" sz="2400"/>
              <a:t>           ( 1 – r )</a:t>
            </a:r>
            <a:endParaRPr lang="en-US" sz="240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294063" y="4471988"/>
            <a:ext cx="1708150" cy="879475"/>
            <a:chOff x="3580" y="2915"/>
            <a:chExt cx="1076" cy="554"/>
          </a:xfrm>
        </p:grpSpPr>
        <p:sp>
          <p:nvSpPr>
            <p:cNvPr id="17417" name="Text Box 14"/>
            <p:cNvSpPr txBox="1">
              <a:spLocks noChangeArrowheads="1"/>
            </p:cNvSpPr>
            <p:nvPr/>
          </p:nvSpPr>
          <p:spPr bwMode="auto">
            <a:xfrm>
              <a:off x="3580" y="2915"/>
              <a:ext cx="1076" cy="554"/>
            </a:xfrm>
            <a:prstGeom prst="rect">
              <a:avLst/>
            </a:prstGeom>
            <a:solidFill>
              <a:srgbClr val="CCFFFF"/>
            </a:solidFill>
            <a:ln w="57150" cmpd="thickThin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S </a:t>
              </a:r>
              <a:r>
                <a:rPr lang="en-GB" sz="2400" baseline="-25000">
                  <a:sym typeface="Symbol" pitchFamily="18" charset="2"/>
                </a:rPr>
                <a:t></a:t>
              </a:r>
              <a:r>
                <a:rPr lang="en-GB" sz="2400">
                  <a:sym typeface="Symbol" pitchFamily="18" charset="2"/>
                </a:rPr>
                <a:t> =     a</a:t>
              </a:r>
            </a:p>
            <a:p>
              <a:r>
                <a:rPr lang="en-GB" sz="2400">
                  <a:sym typeface="Symbol" pitchFamily="18" charset="2"/>
                </a:rPr>
                <a:t>           1 - r</a:t>
              </a:r>
            </a:p>
          </p:txBody>
        </p:sp>
        <p:sp>
          <p:nvSpPr>
            <p:cNvPr id="17418" name="Line 15"/>
            <p:cNvSpPr>
              <a:spLocks noChangeShapeType="1"/>
            </p:cNvSpPr>
            <p:nvPr/>
          </p:nvSpPr>
          <p:spPr bwMode="auto">
            <a:xfrm>
              <a:off x="4237" y="3191"/>
              <a:ext cx="3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714375" y="4675188"/>
            <a:ext cx="2324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/>
              <a:t>Sum to infinity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1" grpId="0" animBg="1"/>
      <p:bldP spid="460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0" y="196850"/>
            <a:ext cx="8921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u="sng" dirty="0"/>
              <a:t>Example 1 </a:t>
            </a:r>
            <a:r>
              <a:rPr lang="en-GB" sz="2400" dirty="0"/>
              <a:t>Given that the 2nd term of a </a:t>
            </a:r>
            <a:r>
              <a:rPr lang="en-GB" sz="2400" dirty="0" smtClean="0"/>
              <a:t>positive geometric </a:t>
            </a:r>
            <a:r>
              <a:rPr lang="en-GB" sz="2400" dirty="0"/>
              <a:t>sequence is 4 and the 4th term is 8. </a:t>
            </a:r>
          </a:p>
          <a:p>
            <a:pPr algn="ctr"/>
            <a:r>
              <a:rPr lang="en-GB" sz="2400" dirty="0"/>
              <a:t>Find the common ratio, the first term and the 10th term</a:t>
            </a:r>
            <a:endParaRPr lang="en-US" sz="2400" dirty="0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906463" y="1647825"/>
            <a:ext cx="2455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2nd term = 4   </a:t>
            </a: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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384550" y="1668463"/>
            <a:ext cx="97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ar = 4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906463" y="2333625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4th term = 8  </a:t>
            </a: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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384550" y="2354263"/>
            <a:ext cx="116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ar </a:t>
            </a:r>
            <a:r>
              <a:rPr lang="en-GB" sz="2400" baseline="30000">
                <a:solidFill>
                  <a:schemeClr val="accent2"/>
                </a:solidFill>
              </a:rPr>
              <a:t>3</a:t>
            </a:r>
            <a:r>
              <a:rPr lang="en-GB" sz="2400">
                <a:solidFill>
                  <a:schemeClr val="accent2"/>
                </a:solidFill>
              </a:rPr>
              <a:t> = 8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889000" y="3070225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dividing gives     r 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= 2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885825" y="3813175"/>
            <a:ext cx="628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substituting into first equation gives   a √2 = 4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7412038" y="3794125"/>
            <a:ext cx="12779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Symbol" pitchFamily="18" charset="2"/>
              <a:buChar char="Þ"/>
            </a:pPr>
            <a:r>
              <a:rPr lang="en-US" sz="2400">
                <a:solidFill>
                  <a:schemeClr val="accent2"/>
                </a:solidFill>
                <a:sym typeface="Symbol" pitchFamily="18" charset="2"/>
              </a:rPr>
              <a:t> a = </a:t>
            </a:r>
            <a:r>
              <a:rPr lang="en-US" sz="2400" u="sng">
                <a:solidFill>
                  <a:schemeClr val="accent2"/>
                </a:solidFill>
                <a:sym typeface="Symbol" pitchFamily="18" charset="2"/>
              </a:rPr>
              <a:t>4</a:t>
            </a:r>
          </a:p>
          <a:p>
            <a:pPr>
              <a:buFont typeface="Symbol" pitchFamily="18" charset="2"/>
              <a:buNone/>
            </a:pP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         √2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4851400" y="4521200"/>
            <a:ext cx="270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 </a:t>
            </a:r>
            <a:r>
              <a:rPr lang="en-GB" sz="2400">
                <a:solidFill>
                  <a:schemeClr val="accent2"/>
                </a:solidFill>
              </a:rPr>
              <a:t>First term = 2√2</a:t>
            </a: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5319713" y="4946650"/>
            <a:ext cx="2130425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864100" y="3078163"/>
            <a:ext cx="3098800" cy="471487"/>
            <a:chOff x="3064" y="1939"/>
            <a:chExt cx="1952" cy="297"/>
          </a:xfrm>
        </p:grpSpPr>
        <p:sp>
          <p:nvSpPr>
            <p:cNvPr id="18454" name="Text Box 8"/>
            <p:cNvSpPr txBox="1">
              <a:spLocks noChangeArrowheads="1"/>
            </p:cNvSpPr>
            <p:nvPr/>
          </p:nvSpPr>
          <p:spPr bwMode="auto">
            <a:xfrm>
              <a:off x="3064" y="1939"/>
              <a:ext cx="19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>
                  <a:solidFill>
                    <a:schemeClr val="accent2"/>
                  </a:solidFill>
                  <a:sym typeface="Symbol" pitchFamily="18" charset="2"/>
                </a:rPr>
                <a:t> </a:t>
              </a:r>
              <a:r>
                <a:rPr lang="en-GB" sz="2400">
                  <a:solidFill>
                    <a:schemeClr val="accent2"/>
                  </a:solidFill>
                </a:rPr>
                <a:t>common ratio = √2</a:t>
              </a:r>
              <a:endParaRPr 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18455" name="Line 13"/>
            <p:cNvSpPr>
              <a:spLocks noChangeShapeType="1"/>
            </p:cNvSpPr>
            <p:nvPr/>
          </p:nvSpPr>
          <p:spPr bwMode="auto">
            <a:xfrm>
              <a:off x="3357" y="2236"/>
              <a:ext cx="1645" cy="0"/>
            </a:xfrm>
            <a:prstGeom prst="line">
              <a:avLst/>
            </a:prstGeom>
            <a:noFill/>
            <a:ln w="76200" cmpd="tri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881063" y="5246688"/>
            <a:ext cx="2370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10th term = ar </a:t>
            </a:r>
            <a:r>
              <a:rPr lang="en-GB" sz="2400" baseline="30000">
                <a:solidFill>
                  <a:schemeClr val="accent2"/>
                </a:solidFill>
              </a:rPr>
              <a:t>9</a:t>
            </a:r>
            <a:r>
              <a:rPr lang="en-GB" sz="2400">
                <a:solidFill>
                  <a:schemeClr val="accent2"/>
                </a:solidFill>
              </a:rPr>
              <a:t> </a:t>
            </a:r>
            <a:endParaRPr lang="en-GB" sz="2400">
              <a:solidFill>
                <a:schemeClr val="accent2"/>
              </a:solidFill>
              <a:sym typeface="Symbol" pitchFamily="18" charset="2"/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3248025" y="5260975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= 2√2 ( √ 2 ) </a:t>
            </a:r>
            <a:r>
              <a:rPr lang="en-GB" sz="2400" baseline="30000">
                <a:solidFill>
                  <a:schemeClr val="accent2"/>
                </a:solidFill>
              </a:rPr>
              <a:t>9</a:t>
            </a:r>
          </a:p>
        </p:txBody>
      </p:sp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5213350" y="525780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= 2 ( √ 2 ) </a:t>
            </a:r>
            <a:r>
              <a:rPr lang="en-GB" sz="2400" baseline="3000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34836" name="Text Box 20"/>
          <p:cNvSpPr txBox="1">
            <a:spLocks noChangeArrowheads="1"/>
          </p:cNvSpPr>
          <p:nvPr/>
        </p:nvSpPr>
        <p:spPr bwMode="auto">
          <a:xfrm>
            <a:off x="6862763" y="5246688"/>
            <a:ext cx="135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= 2 (2 ) </a:t>
            </a:r>
            <a:r>
              <a:rPr lang="en-GB" sz="2400" baseline="3000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8170863" y="5259388"/>
            <a:ext cx="81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= 2 </a:t>
            </a:r>
            <a:r>
              <a:rPr lang="en-GB" sz="2400" baseline="30000">
                <a:solidFill>
                  <a:schemeClr val="accent2"/>
                </a:solidFill>
              </a:rPr>
              <a:t>6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868863" y="5940425"/>
            <a:ext cx="2373312" cy="457200"/>
            <a:chOff x="3659" y="3742"/>
            <a:chExt cx="1495" cy="288"/>
          </a:xfrm>
        </p:grpSpPr>
        <p:sp>
          <p:nvSpPr>
            <p:cNvPr id="18452" name="Text Box 22"/>
            <p:cNvSpPr txBox="1">
              <a:spLocks noChangeArrowheads="1"/>
            </p:cNvSpPr>
            <p:nvPr/>
          </p:nvSpPr>
          <p:spPr bwMode="auto">
            <a:xfrm>
              <a:off x="3659" y="3742"/>
              <a:ext cx="14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>
                  <a:solidFill>
                    <a:schemeClr val="accent2"/>
                  </a:solidFill>
                  <a:sym typeface="Symbol" pitchFamily="18" charset="2"/>
                </a:rPr>
                <a:t></a:t>
              </a:r>
              <a:r>
                <a:rPr lang="en-GB" sz="2400">
                  <a:solidFill>
                    <a:schemeClr val="accent2"/>
                  </a:solidFill>
                </a:rPr>
                <a:t>10</a:t>
              </a:r>
              <a:r>
                <a:rPr lang="en-GB" sz="2400" baseline="30000">
                  <a:solidFill>
                    <a:schemeClr val="accent2"/>
                  </a:solidFill>
                </a:rPr>
                <a:t>th</a:t>
              </a:r>
              <a:r>
                <a:rPr lang="en-GB" sz="2400">
                  <a:solidFill>
                    <a:schemeClr val="accent2"/>
                  </a:solidFill>
                </a:rPr>
                <a:t> term = 64</a:t>
              </a:r>
              <a:endParaRPr lang="en-GB" sz="2400" baseline="30000">
                <a:solidFill>
                  <a:schemeClr val="accent2"/>
                </a:solidFill>
              </a:endParaRPr>
            </a:p>
          </p:txBody>
        </p:sp>
        <p:sp>
          <p:nvSpPr>
            <p:cNvPr id="18453" name="Line 23"/>
            <p:cNvSpPr>
              <a:spLocks noChangeShapeType="1"/>
            </p:cNvSpPr>
            <p:nvPr/>
          </p:nvSpPr>
          <p:spPr bwMode="auto">
            <a:xfrm>
              <a:off x="3941" y="4024"/>
              <a:ext cx="1182" cy="0"/>
            </a:xfrm>
            <a:prstGeom prst="line">
              <a:avLst/>
            </a:prstGeom>
            <a:noFill/>
            <a:ln w="76200" cmpd="tri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3195638" y="4505325"/>
            <a:ext cx="1590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Symbol" pitchFamily="18" charset="2"/>
              <a:buChar char="Þ"/>
            </a:pPr>
            <a:r>
              <a:rPr lang="en-US" sz="2400">
                <a:solidFill>
                  <a:schemeClr val="accent2"/>
                </a:solidFill>
                <a:sym typeface="Symbol" pitchFamily="18" charset="2"/>
              </a:rPr>
              <a:t> a = </a:t>
            </a:r>
            <a:r>
              <a:rPr lang="en-US" sz="2400" u="sng">
                <a:solidFill>
                  <a:schemeClr val="accent2"/>
                </a:solidFill>
                <a:sym typeface="Symbol" pitchFamily="18" charset="2"/>
              </a:rPr>
              <a:t>4√2</a:t>
            </a:r>
          </a:p>
          <a:p>
            <a:pPr>
              <a:buFont typeface="Symbol" pitchFamily="18" charset="2"/>
              <a:buNone/>
            </a:pP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             2</a:t>
            </a:r>
          </a:p>
        </p:txBody>
      </p:sp>
      <p:sp>
        <p:nvSpPr>
          <p:cNvPr id="24" name="Cloud Callout 23"/>
          <p:cNvSpPr/>
          <p:nvPr/>
        </p:nvSpPr>
        <p:spPr>
          <a:xfrm>
            <a:off x="5472332" y="1983545"/>
            <a:ext cx="2912013" cy="956603"/>
          </a:xfrm>
          <a:prstGeom prst="cloudCallout">
            <a:avLst>
              <a:gd name="adj1" fmla="val -81521"/>
              <a:gd name="adj2" fmla="val 493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Ignore the negative root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  <p:bldP spid="34821" grpId="0"/>
      <p:bldP spid="34822" grpId="0"/>
      <p:bldP spid="34823" grpId="0"/>
      <p:bldP spid="34825" grpId="0"/>
      <p:bldP spid="34826" grpId="0"/>
      <p:bldP spid="34827" grpId="0"/>
      <p:bldP spid="34828" grpId="0" animBg="1"/>
      <p:bldP spid="34831" grpId="0"/>
      <p:bldP spid="34833" grpId="0"/>
      <p:bldP spid="34834" grpId="0"/>
      <p:bldP spid="34836" grpId="0"/>
      <p:bldP spid="34837" grpId="0"/>
      <p:bldP spid="34841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641350" y="203200"/>
            <a:ext cx="78454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u="sng"/>
              <a:t>Example 2 </a:t>
            </a:r>
            <a:r>
              <a:rPr lang="en-GB" sz="2400"/>
              <a:t>How many terms are there in the geometric sequence 0.2, 1, 5, …………, 390625?</a:t>
            </a:r>
            <a:endParaRPr lang="en-US" sz="240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576388" y="1503363"/>
            <a:ext cx="2579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nth term  = a r </a:t>
            </a:r>
            <a:r>
              <a:rPr lang="en-GB" sz="2400" baseline="50000">
                <a:solidFill>
                  <a:schemeClr val="accent2"/>
                </a:solidFill>
              </a:rPr>
              <a:t>n - 1</a:t>
            </a:r>
            <a:endParaRPr lang="en-US" sz="2400" baseline="50000">
              <a:solidFill>
                <a:schemeClr val="accent2"/>
              </a:solidFill>
            </a:endParaRP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4662488" y="5818188"/>
            <a:ext cx="3160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 There are 10 terms</a:t>
            </a:r>
            <a:endParaRPr lang="en-GB" sz="2400" baseline="50000">
              <a:solidFill>
                <a:schemeClr val="accent2"/>
              </a:solidFill>
              <a:sym typeface="Symbol" pitchFamily="18" charset="2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5210175" y="6292850"/>
            <a:ext cx="2525713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076569" y="2070858"/>
          <a:ext cx="4928576" cy="616072"/>
        </p:xfrm>
        <a:graphic>
          <a:graphicData uri="http://schemas.openxmlformats.org/presentationml/2006/ole">
            <p:oleObj spid="_x0000_s19469" name="Equation" r:id="rId3" imgW="1625400" imgH="203040" progId="Equation.DSMT4">
              <p:embed/>
            </p:oleObj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1380784" y="2840356"/>
          <a:ext cx="2569074" cy="1140802"/>
        </p:xfrm>
        <a:graphic>
          <a:graphicData uri="http://schemas.openxmlformats.org/presentationml/2006/ole">
            <p:oleObj spid="_x0000_s19470" name="Equation" r:id="rId4" imgW="888840" imgH="393480" progId="Equation.DSMT4">
              <p:embed/>
            </p:oleObj>
          </a:graphicData>
        </a:graphic>
      </p:graphicFrame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1243819" y="3884832"/>
          <a:ext cx="4146550" cy="1141413"/>
        </p:xfrm>
        <a:graphic>
          <a:graphicData uri="http://schemas.openxmlformats.org/presentationml/2006/ole">
            <p:oleObj spid="_x0000_s19472" name="Equation" r:id="rId5" imgW="1434960" imgH="393480" progId="Equation.DSMT4">
              <p:embed/>
            </p:oleObj>
          </a:graphicData>
        </a:graphic>
      </p:graphicFrame>
      <p:graphicFrame>
        <p:nvGraphicFramePr>
          <p:cNvPr id="19473" name="Object 17"/>
          <p:cNvGraphicFramePr>
            <a:graphicFrameLocks noChangeAspect="1"/>
          </p:cNvGraphicFramePr>
          <p:nvPr/>
        </p:nvGraphicFramePr>
        <p:xfrm>
          <a:off x="1843063" y="5159155"/>
          <a:ext cx="1211263" cy="514350"/>
        </p:xfrm>
        <a:graphic>
          <a:graphicData uri="http://schemas.openxmlformats.org/presentationml/2006/ole">
            <p:oleObj spid="_x0000_s19473" name="Equation" r:id="rId6" imgW="419040" imgH="177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900" grpId="0"/>
      <p:bldP spid="379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401638" y="179388"/>
            <a:ext cx="83296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u="sng"/>
              <a:t>Example 3 </a:t>
            </a:r>
            <a:r>
              <a:rPr lang="en-GB" sz="2400"/>
              <a:t>The numbers 3, x  and ( x + 6 ) form the first three terms of a positive geometric sequence. Find the possible values of x and the 10</a:t>
            </a:r>
            <a:r>
              <a:rPr lang="en-GB" sz="2400" baseline="30000"/>
              <a:t>th</a:t>
            </a:r>
            <a:r>
              <a:rPr lang="en-GB" sz="2400"/>
              <a:t> term of the sequence.</a:t>
            </a:r>
            <a:endParaRPr lang="en-US" sz="2400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130425" y="1292225"/>
            <a:ext cx="1519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u="sng">
                <a:solidFill>
                  <a:schemeClr val="accent2"/>
                </a:solidFill>
              </a:rPr>
              <a:t>x</a:t>
            </a:r>
            <a:r>
              <a:rPr lang="en-GB" sz="2400">
                <a:solidFill>
                  <a:schemeClr val="accent2"/>
                </a:solidFill>
              </a:rPr>
              <a:t>  =  </a:t>
            </a:r>
            <a:r>
              <a:rPr lang="en-GB" sz="2400" u="sng">
                <a:solidFill>
                  <a:schemeClr val="accent2"/>
                </a:solidFill>
              </a:rPr>
              <a:t>x + 6</a:t>
            </a:r>
          </a:p>
          <a:p>
            <a:r>
              <a:rPr lang="en-GB" sz="2400">
                <a:solidFill>
                  <a:schemeClr val="accent2"/>
                </a:solidFill>
              </a:rPr>
              <a:t>3         x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917700" y="2093913"/>
            <a:ext cx="2341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x 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 =  3 ( x + 6 )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912938" y="2795588"/>
            <a:ext cx="213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x 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 =  3 x + 18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17538" y="3506788"/>
            <a:ext cx="2503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x </a:t>
            </a:r>
            <a:r>
              <a:rPr lang="en-GB" sz="2400" baseline="30000">
                <a:solidFill>
                  <a:schemeClr val="accent2"/>
                </a:solidFill>
              </a:rPr>
              <a:t>2</a:t>
            </a:r>
            <a:r>
              <a:rPr lang="en-GB" sz="2400">
                <a:solidFill>
                  <a:schemeClr val="accent2"/>
                </a:solidFill>
              </a:rPr>
              <a:t> - 3 x - 18  =  0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11125" y="4217988"/>
            <a:ext cx="3024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( x – 6 ) ( x + 3 )  =  0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2190750" y="4957763"/>
            <a:ext cx="181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x = 6   or  -3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2262188" y="6111875"/>
            <a:ext cx="709612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249238" y="6184900"/>
            <a:ext cx="5081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( since there are no negative terms )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2187575" y="5668963"/>
            <a:ext cx="852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accent2"/>
                </a:solidFill>
              </a:rPr>
              <a:t>x = 6</a:t>
            </a:r>
            <a:endParaRPr lang="en-US" sz="2400">
              <a:solidFill>
                <a:schemeClr val="accent2"/>
              </a:solidFill>
            </a:endParaRP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5622925" y="1639888"/>
            <a:ext cx="164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8000"/>
                </a:solidFill>
              </a:rPr>
              <a:t>10</a:t>
            </a:r>
            <a:r>
              <a:rPr lang="en-GB" sz="2400" baseline="30000">
                <a:solidFill>
                  <a:srgbClr val="008000"/>
                </a:solidFill>
              </a:rPr>
              <a:t>th</a:t>
            </a:r>
            <a:r>
              <a:rPr lang="en-GB" sz="2400">
                <a:solidFill>
                  <a:srgbClr val="008000"/>
                </a:solidFill>
              </a:rPr>
              <a:t> term =</a:t>
            </a:r>
            <a:endParaRPr lang="en-US" sz="2400">
              <a:solidFill>
                <a:srgbClr val="008000"/>
              </a:solidFill>
            </a:endParaRP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7310438" y="1608138"/>
            <a:ext cx="73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8000"/>
                </a:solidFill>
              </a:rPr>
              <a:t>a r </a:t>
            </a:r>
            <a:r>
              <a:rPr lang="en-GB" sz="2400" baseline="30000">
                <a:solidFill>
                  <a:srgbClr val="008000"/>
                </a:solidFill>
              </a:rPr>
              <a:t>9</a:t>
            </a:r>
            <a:endParaRPr lang="en-US" sz="2400" baseline="30000">
              <a:solidFill>
                <a:srgbClr val="008000"/>
              </a:solidFill>
            </a:endParaRP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6929438" y="2332038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8000"/>
                </a:solidFill>
              </a:rPr>
              <a:t>=  3 x 2 </a:t>
            </a:r>
            <a:r>
              <a:rPr lang="en-GB" sz="2400" baseline="30000">
                <a:solidFill>
                  <a:srgbClr val="008000"/>
                </a:solidFill>
              </a:rPr>
              <a:t>9</a:t>
            </a:r>
            <a:endParaRPr lang="en-US" sz="2400" baseline="30000">
              <a:solidFill>
                <a:srgbClr val="008000"/>
              </a:solidFill>
            </a:endParaRP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5221288" y="3071813"/>
            <a:ext cx="2840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008000"/>
                </a:solidFill>
                <a:sym typeface="Symbol" pitchFamily="18" charset="2"/>
              </a:rPr>
              <a:t> </a:t>
            </a:r>
            <a:r>
              <a:rPr lang="en-GB" sz="2400">
                <a:solidFill>
                  <a:srgbClr val="008000"/>
                </a:solidFill>
              </a:rPr>
              <a:t>10</a:t>
            </a:r>
            <a:r>
              <a:rPr lang="en-GB" sz="2400" baseline="30000">
                <a:solidFill>
                  <a:srgbClr val="008000"/>
                </a:solidFill>
              </a:rPr>
              <a:t>th</a:t>
            </a:r>
            <a:r>
              <a:rPr lang="en-GB" sz="2400">
                <a:solidFill>
                  <a:srgbClr val="008000"/>
                </a:solidFill>
              </a:rPr>
              <a:t> term is 1536</a:t>
            </a:r>
            <a:endParaRPr lang="en-US" sz="2400">
              <a:solidFill>
                <a:srgbClr val="008000"/>
              </a:solidFill>
            </a:endParaRPr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5751513" y="3525838"/>
            <a:ext cx="2273300" cy="0"/>
          </a:xfrm>
          <a:prstGeom prst="line">
            <a:avLst/>
          </a:prstGeom>
          <a:noFill/>
          <a:ln w="76200" cmpd="tri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/>
      <p:bldP spid="35847" grpId="0"/>
      <p:bldP spid="35848" grpId="0"/>
      <p:bldP spid="35849" grpId="0"/>
      <p:bldP spid="35850" grpId="0"/>
      <p:bldP spid="35851" grpId="0" animBg="1"/>
      <p:bldP spid="35852" grpId="0"/>
      <p:bldP spid="35853" grpId="0"/>
      <p:bldP spid="35854" grpId="0"/>
      <p:bldP spid="35855" grpId="0"/>
      <p:bldP spid="35856" grpId="0"/>
      <p:bldP spid="35857" grpId="0"/>
      <p:bldP spid="358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Infinite Geometric Series</a:t>
            </a:r>
            <a:endParaRPr lang="en-US" u="sng" smtClean="0"/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19063" y="1703388"/>
            <a:ext cx="657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Consider the series   S = 3 + 1.5 + 0.75 + 0.375 + 0.1875 + …..</a:t>
            </a:r>
            <a:endParaRPr lang="en-US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20650" y="2424113"/>
            <a:ext cx="395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Summing the terms one by one gives</a:t>
            </a: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4611688" y="2428875"/>
            <a:ext cx="320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3, 4.5, 5.25, 5.625, 5.8125, …</a:t>
            </a:r>
            <a:endParaRPr lang="en-US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147638" y="3138488"/>
            <a:ext cx="818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No matter how many terms you take, the sum never exceeds a certain number.</a:t>
            </a:r>
            <a:endParaRPr lang="en-US"/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153988" y="3865563"/>
            <a:ext cx="7829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We call this number the </a:t>
            </a:r>
            <a:r>
              <a:rPr lang="en-GB" b="1">
                <a:solidFill>
                  <a:schemeClr val="accent2"/>
                </a:solidFill>
              </a:rPr>
              <a:t>limit</a:t>
            </a:r>
            <a:r>
              <a:rPr lang="en-GB"/>
              <a:t> of the sum.  We say the series is </a:t>
            </a:r>
            <a:r>
              <a:rPr lang="en-GB" b="1">
                <a:solidFill>
                  <a:schemeClr val="accent2"/>
                </a:solidFill>
              </a:rPr>
              <a:t>convergent.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4321175" y="4587875"/>
            <a:ext cx="375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( The limit only exists if   -1 &lt; r &lt; 1 )</a:t>
            </a:r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041400" y="4487863"/>
            <a:ext cx="1708150" cy="879475"/>
            <a:chOff x="3580" y="2915"/>
            <a:chExt cx="1076" cy="554"/>
          </a:xfrm>
        </p:grpSpPr>
        <p:sp>
          <p:nvSpPr>
            <p:cNvPr id="21519" name="Text Box 10"/>
            <p:cNvSpPr txBox="1">
              <a:spLocks noChangeArrowheads="1"/>
            </p:cNvSpPr>
            <p:nvPr/>
          </p:nvSpPr>
          <p:spPr bwMode="auto">
            <a:xfrm>
              <a:off x="3580" y="2915"/>
              <a:ext cx="1076" cy="554"/>
            </a:xfrm>
            <a:prstGeom prst="rect">
              <a:avLst/>
            </a:prstGeom>
            <a:solidFill>
              <a:srgbClr val="CCFFFF"/>
            </a:solidFill>
            <a:ln w="57150" cmpd="thickThin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S </a:t>
              </a:r>
              <a:r>
                <a:rPr lang="en-GB" sz="2400" baseline="-25000">
                  <a:sym typeface="Symbol" pitchFamily="18" charset="2"/>
                </a:rPr>
                <a:t></a:t>
              </a:r>
              <a:r>
                <a:rPr lang="en-GB" sz="2400">
                  <a:sym typeface="Symbol" pitchFamily="18" charset="2"/>
                </a:rPr>
                <a:t> =     a</a:t>
              </a:r>
            </a:p>
            <a:p>
              <a:r>
                <a:rPr lang="en-GB" sz="2400">
                  <a:sym typeface="Symbol" pitchFamily="18" charset="2"/>
                </a:rPr>
                <a:t>           1 - r</a:t>
              </a:r>
            </a:p>
          </p:txBody>
        </p:sp>
        <p:sp>
          <p:nvSpPr>
            <p:cNvPr id="21520" name="Line 11"/>
            <p:cNvSpPr>
              <a:spLocks noChangeShapeType="1"/>
            </p:cNvSpPr>
            <p:nvPr/>
          </p:nvSpPr>
          <p:spPr bwMode="auto">
            <a:xfrm>
              <a:off x="4237" y="3191"/>
              <a:ext cx="3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149225" y="5830888"/>
            <a:ext cx="429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So for above example   </a:t>
            </a:r>
            <a:r>
              <a:rPr lang="en-GB" sz="2400"/>
              <a:t>S </a:t>
            </a:r>
            <a:r>
              <a:rPr lang="en-GB" sz="2400" baseline="-25000">
                <a:sym typeface="Symbol" pitchFamily="18" charset="2"/>
              </a:rPr>
              <a:t></a:t>
            </a:r>
            <a:r>
              <a:rPr lang="en-GB" sz="2400">
                <a:sym typeface="Symbol" pitchFamily="18" charset="2"/>
              </a:rPr>
              <a:t> =     3</a:t>
            </a:r>
          </a:p>
          <a:p>
            <a:r>
              <a:rPr lang="en-GB" sz="2400">
                <a:sym typeface="Symbol" pitchFamily="18" charset="2"/>
              </a:rPr>
              <a:t>                                     1 – 0.5</a:t>
            </a:r>
            <a:r>
              <a:rPr lang="en-GB"/>
              <a:t> </a:t>
            </a:r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3381375" y="621982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4611688" y="5832475"/>
            <a:ext cx="838200" cy="496888"/>
            <a:chOff x="2905" y="3674"/>
            <a:chExt cx="528" cy="313"/>
          </a:xfrm>
        </p:grpSpPr>
        <p:sp>
          <p:nvSpPr>
            <p:cNvPr id="21517" name="Text Box 16"/>
            <p:cNvSpPr txBox="1">
              <a:spLocks noChangeArrowheads="1"/>
            </p:cNvSpPr>
            <p:nvPr/>
          </p:nvSpPr>
          <p:spPr bwMode="auto">
            <a:xfrm>
              <a:off x="2905" y="3674"/>
              <a:ext cx="4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=   6</a:t>
              </a:r>
              <a:endParaRPr lang="en-US" sz="2400"/>
            </a:p>
          </p:txBody>
        </p:sp>
        <p:sp>
          <p:nvSpPr>
            <p:cNvPr id="21518" name="Line 17"/>
            <p:cNvSpPr>
              <a:spLocks noChangeShapeType="1"/>
            </p:cNvSpPr>
            <p:nvPr/>
          </p:nvSpPr>
          <p:spPr bwMode="auto">
            <a:xfrm>
              <a:off x="3168" y="3987"/>
              <a:ext cx="265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4" grpId="0"/>
      <p:bldP spid="43015" grpId="0"/>
      <p:bldP spid="43016" grpId="0"/>
      <p:bldP spid="43017" grpId="0"/>
      <p:bldP spid="43022" grpId="0"/>
      <p:bldP spid="430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457200" y="776288"/>
            <a:ext cx="8229600" cy="2249487"/>
          </a:xfrm>
        </p:spPr>
        <p:txBody>
          <a:bodyPr/>
          <a:lstStyle/>
          <a:p>
            <a:r>
              <a:rPr lang="en-GB" sz="2400" u="sng" smtClean="0"/>
              <a:t>Example 4</a:t>
            </a:r>
            <a:r>
              <a:rPr lang="en-GB" sz="2400" smtClean="0"/>
              <a:t> The first term of a GP is 10 and the common ratio is 0.8</a:t>
            </a:r>
            <a:r>
              <a:rPr lang="en-US" sz="2400" smtClean="0"/>
              <a:t>. </a:t>
            </a:r>
            <a:br>
              <a:rPr lang="en-US" sz="2400" smtClean="0"/>
            </a:br>
            <a:r>
              <a:rPr lang="en-US" sz="2400" smtClean="0"/>
              <a:t>(a) F</a:t>
            </a:r>
            <a:r>
              <a:rPr lang="en-GB" sz="2400" smtClean="0"/>
              <a:t>ind the 4</a:t>
            </a:r>
            <a:r>
              <a:rPr lang="en-GB" sz="2400" baseline="30000" smtClean="0"/>
              <a:t>th</a:t>
            </a:r>
            <a:r>
              <a:rPr lang="en-GB" sz="2400" smtClean="0"/>
              <a:t> term and the sum of the first 20 terms</a:t>
            </a:r>
            <a:br>
              <a:rPr lang="en-GB" sz="2400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graphicFrame>
        <p:nvGraphicFramePr>
          <p:cNvPr id="2050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031875" y="3155950"/>
          <a:ext cx="4864100" cy="688975"/>
        </p:xfrm>
        <a:graphic>
          <a:graphicData uri="http://schemas.openxmlformats.org/presentationml/2006/ole">
            <p:oleObj spid="_x0000_s2050" name="Equation" r:id="rId3" imgW="1612800" imgH="228600" progId="Equation.3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824132" y="4036744"/>
          <a:ext cx="3054350" cy="1327150"/>
        </p:xfrm>
        <a:graphic>
          <a:graphicData uri="http://schemas.openxmlformats.org/presentationml/2006/ole">
            <p:oleObj spid="_x0000_s2051" name="Equation" r:id="rId4" imgW="965160" imgH="41904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974025" y="4157466"/>
          <a:ext cx="4512162" cy="1272661"/>
        </p:xfrm>
        <a:graphic>
          <a:graphicData uri="http://schemas.openxmlformats.org/presentationml/2006/ole">
            <p:oleObj spid="_x0000_s2053" name="Equation" r:id="rId5" imgW="148572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smtClean="0"/>
              <a:t>(b) The sum of the first N terms is S</a:t>
            </a:r>
            <a:r>
              <a:rPr lang="en-GB" sz="2400" baseline="-25000" smtClean="0"/>
              <a:t>N</a:t>
            </a:r>
            <a:r>
              <a:rPr lang="en-GB" sz="2400" smtClean="0"/>
              <a:t> and the sum to infinity is S. Show the inequality S – S</a:t>
            </a:r>
            <a:r>
              <a:rPr lang="en-GB" sz="2400" baseline="-25000" smtClean="0"/>
              <a:t>N</a:t>
            </a:r>
            <a:r>
              <a:rPr lang="en-GB" sz="2400" smtClean="0"/>
              <a:t> &lt; 0.01 can be written as 0.8</a:t>
            </a:r>
            <a:r>
              <a:rPr lang="en-GB" sz="2400" baseline="30000" smtClean="0"/>
              <a:t>N</a:t>
            </a:r>
            <a:r>
              <a:rPr lang="en-GB" sz="2400" smtClean="0"/>
              <a:t> &lt; 0.0002 and use logarithms to find the smallest possible value of N</a:t>
            </a:r>
            <a:endParaRPr lang="en-US" sz="2400" smtClean="0"/>
          </a:p>
        </p:txBody>
      </p:sp>
      <p:graphicFrame>
        <p:nvGraphicFramePr>
          <p:cNvPr id="22536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491273" y="1441352"/>
          <a:ext cx="3905250" cy="771525"/>
        </p:xfrm>
        <a:graphic>
          <a:graphicData uri="http://schemas.openxmlformats.org/presentationml/2006/ole">
            <p:oleObj spid="_x0000_s3074" name="Equation" r:id="rId3" imgW="2120760" imgH="419040" progId="Equation.3">
              <p:embed/>
            </p:oleObj>
          </a:graphicData>
        </a:graphic>
      </p:graphicFrame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1444625" y="4449763"/>
          <a:ext cx="3917950" cy="912812"/>
        </p:xfrm>
        <a:graphic>
          <a:graphicData uri="http://schemas.openxmlformats.org/presentationml/2006/ole">
            <p:oleObj spid="_x0000_s3076" name="Equation" r:id="rId4" imgW="1854000" imgH="431640" progId="Equation.DSMT4">
              <p:embed/>
            </p:oleObj>
          </a:graphicData>
        </a:graphic>
      </p:graphicFrame>
      <p:graphicFrame>
        <p:nvGraphicFramePr>
          <p:cNvPr id="3077" name="Object 7"/>
          <p:cNvGraphicFramePr>
            <a:graphicFrameLocks noChangeAspect="1"/>
          </p:cNvGraphicFramePr>
          <p:nvPr/>
        </p:nvGraphicFramePr>
        <p:xfrm>
          <a:off x="2182129" y="5713853"/>
          <a:ext cx="1131887" cy="344487"/>
        </p:xfrm>
        <a:graphic>
          <a:graphicData uri="http://schemas.openxmlformats.org/presentationml/2006/ole">
            <p:oleObj spid="_x0000_s3077" name="Equation" r:id="rId5" imgW="583920" imgH="177480" progId="Equation.DSMT4">
              <p:embed/>
            </p:oleObj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11596" y="6275558"/>
            <a:ext cx="4481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/>
              <a:t>Smallest N is </a:t>
            </a:r>
            <a:r>
              <a:rPr lang="en-GB" sz="2400" dirty="0" smtClean="0"/>
              <a:t>39</a:t>
            </a:r>
            <a:endParaRPr lang="en-US" sz="2400" dirty="0"/>
          </a:p>
        </p:txBody>
      </p: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1699261" y="3795324"/>
          <a:ext cx="3744937" cy="480064"/>
        </p:xfrm>
        <a:graphic>
          <a:graphicData uri="http://schemas.openxmlformats.org/presentationml/2006/ole">
            <p:oleObj spid="_x0000_s3078" name="Equation" r:id="rId6" imgW="1587240" imgH="203040" progId="Equation.DSMT4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1527173" y="2278966"/>
          <a:ext cx="3774471" cy="765640"/>
        </p:xfrm>
        <a:graphic>
          <a:graphicData uri="http://schemas.openxmlformats.org/presentationml/2006/ole">
            <p:oleObj spid="_x0000_s3079" name="Equation" r:id="rId7" imgW="2070000" imgH="419040" progId="Equation.DSMT4">
              <p:embed/>
            </p:oleObj>
          </a:graphicData>
        </a:graphic>
      </p:graphicFrame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1349644" y="3111158"/>
          <a:ext cx="6542232" cy="588645"/>
        </p:xfrm>
        <a:graphic>
          <a:graphicData uri="http://schemas.openxmlformats.org/presentationml/2006/ole">
            <p:oleObj spid="_x0000_s3080" name="Equation" r:id="rId8" imgW="2692080" imgH="241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1339850" y="773113"/>
            <a:ext cx="4391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600"/>
              <a:t>Binomial expansion</a:t>
            </a:r>
            <a:endParaRPr lang="en-US" sz="3600"/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5992813" y="595313"/>
            <a:ext cx="2622550" cy="3359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3200">
                <a:latin typeface="Calibri" pitchFamily="34" charset="0"/>
              </a:rPr>
              <a:t>Pascal’s triangle</a:t>
            </a:r>
          </a:p>
          <a:p>
            <a:pPr algn="ctr">
              <a:spcAft>
                <a:spcPts val="1000"/>
              </a:spcAft>
            </a:pPr>
            <a:r>
              <a:rPr lang="en-US" sz="3200">
                <a:latin typeface="Calibri" pitchFamily="34" charset="0"/>
              </a:rPr>
              <a:t>1 1</a:t>
            </a:r>
          </a:p>
          <a:p>
            <a:pPr algn="ctr">
              <a:spcAft>
                <a:spcPts val="1000"/>
              </a:spcAft>
            </a:pPr>
            <a:r>
              <a:rPr lang="en-US" sz="3200">
                <a:latin typeface="Calibri" pitchFamily="34" charset="0"/>
              </a:rPr>
              <a:t>1 2 1</a:t>
            </a:r>
          </a:p>
          <a:p>
            <a:pPr algn="ctr">
              <a:spcAft>
                <a:spcPts val="1000"/>
              </a:spcAft>
            </a:pPr>
            <a:r>
              <a:rPr lang="en-US" sz="3200">
                <a:latin typeface="Calibri" pitchFamily="34" charset="0"/>
              </a:rPr>
              <a:t>1 3 3 1</a:t>
            </a:r>
          </a:p>
          <a:p>
            <a:pPr algn="ctr">
              <a:spcAft>
                <a:spcPts val="1000"/>
              </a:spcAft>
            </a:pPr>
            <a:r>
              <a:rPr lang="en-US" sz="3200">
                <a:latin typeface="Calibri" pitchFamily="34" charset="0"/>
              </a:rPr>
              <a:t>1 4 6 4 1</a:t>
            </a:r>
            <a:endParaRPr lang="en-US" sz="3200"/>
          </a:p>
        </p:txBody>
      </p:sp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889000" y="1751013"/>
            <a:ext cx="4713288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(</a:t>
            </a:r>
            <a:r>
              <a:rPr lang="en-GB" sz="2800"/>
              <a:t>a+b)</a:t>
            </a:r>
            <a:r>
              <a:rPr lang="en-GB" sz="2800" baseline="30000"/>
              <a:t>n</a:t>
            </a:r>
            <a:r>
              <a:rPr lang="en-GB" sz="2800"/>
              <a:t> can be expanded by using the numbers from Pascal’s triangle, </a:t>
            </a:r>
          </a:p>
          <a:p>
            <a:r>
              <a:rPr lang="en-GB" sz="2800"/>
              <a:t>decreasing powers of a and increasing powers of b</a:t>
            </a:r>
            <a:endParaRPr lang="en-US" sz="2800"/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647825" y="4449763"/>
          <a:ext cx="5991225" cy="1062037"/>
        </p:xfrm>
        <a:graphic>
          <a:graphicData uri="http://schemas.openxmlformats.org/presentationml/2006/ole">
            <p:oleObj spid="_x0000_s4098" name="Equation" r:id="rId3" imgW="2577960" imgH="45720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2273300" y="5644271"/>
          <a:ext cx="2524125" cy="841375"/>
        </p:xfrm>
        <a:graphic>
          <a:graphicData uri="http://schemas.openxmlformats.org/presentationml/2006/ole">
            <p:oleObj spid="_x0000_s4102" name="Equation" r:id="rId4" imgW="1371600" imgH="457200" progId="Equation.DSMT4">
              <p:embed/>
            </p:oleObj>
          </a:graphicData>
        </a:graphic>
      </p:graphicFrame>
      <p:sp>
        <p:nvSpPr>
          <p:cNvPr id="7" name="Cloud Callout 6"/>
          <p:cNvSpPr/>
          <p:nvPr/>
        </p:nvSpPr>
        <p:spPr>
          <a:xfrm>
            <a:off x="4994031" y="5514535"/>
            <a:ext cx="3080824" cy="1153551"/>
          </a:xfrm>
          <a:prstGeom prst="cloudCallout">
            <a:avLst>
              <a:gd name="adj1" fmla="val -84303"/>
              <a:gd name="adj2" fmla="val -35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This button is on your calculator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785813" y="570841"/>
            <a:ext cx="7932737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u="sng" dirty="0"/>
              <a:t>Example 6 </a:t>
            </a:r>
            <a:r>
              <a:rPr lang="en-GB" sz="2400" dirty="0"/>
              <a:t>Expand (1+2</a:t>
            </a:r>
            <a:r>
              <a:rPr lang="en-GB" sz="2400" i="1" dirty="0"/>
              <a:t>x</a:t>
            </a:r>
            <a:r>
              <a:rPr lang="en-GB" sz="2400" dirty="0"/>
              <a:t>)</a:t>
            </a:r>
            <a:r>
              <a:rPr lang="en-GB" sz="2400" baseline="30000" dirty="0"/>
              <a:t>4</a:t>
            </a:r>
            <a:r>
              <a:rPr lang="en-GB" sz="2400" dirty="0"/>
              <a:t> in ascending powers of </a:t>
            </a:r>
            <a:r>
              <a:rPr lang="en-GB" sz="2400" i="1" dirty="0"/>
              <a:t>x</a:t>
            </a:r>
            <a:endParaRPr lang="en-US" sz="2400" dirty="0"/>
          </a:p>
          <a:p>
            <a:r>
              <a:rPr lang="en-GB" sz="2400" dirty="0"/>
              <a:t> </a:t>
            </a:r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US" sz="2400" dirty="0"/>
          </a:p>
          <a:p>
            <a:r>
              <a:rPr lang="en-GB" sz="2400" dirty="0"/>
              <a:t>(1+2</a:t>
            </a:r>
            <a:r>
              <a:rPr lang="en-GB" sz="2400" i="1" dirty="0"/>
              <a:t>x</a:t>
            </a:r>
            <a:r>
              <a:rPr lang="en-GB" sz="2400" dirty="0"/>
              <a:t>)</a:t>
            </a:r>
            <a:r>
              <a:rPr lang="en-GB" sz="2400" baseline="30000" dirty="0"/>
              <a:t>4</a:t>
            </a:r>
            <a:r>
              <a:rPr lang="en-GB" sz="2400" dirty="0"/>
              <a:t> </a:t>
            </a:r>
            <a:r>
              <a:rPr lang="en-GB" sz="2400" dirty="0" smtClean="0"/>
              <a:t>=1  +   8x    </a:t>
            </a:r>
            <a:r>
              <a:rPr lang="en-GB" sz="2400" dirty="0"/>
              <a:t>+    </a:t>
            </a:r>
            <a:r>
              <a:rPr lang="en-GB" sz="2400" dirty="0" smtClean="0"/>
              <a:t>24x</a:t>
            </a:r>
            <a:r>
              <a:rPr lang="en-GB" sz="2400" baseline="30000" dirty="0" smtClean="0"/>
              <a:t>2</a:t>
            </a:r>
            <a:r>
              <a:rPr lang="en-GB" sz="2400" dirty="0" smtClean="0"/>
              <a:t>    </a:t>
            </a:r>
            <a:r>
              <a:rPr lang="en-GB" sz="2400" dirty="0"/>
              <a:t>+  </a:t>
            </a:r>
            <a:r>
              <a:rPr lang="en-GB" sz="2400" dirty="0" smtClean="0"/>
              <a:t>32x</a:t>
            </a:r>
            <a:r>
              <a:rPr lang="en-GB" sz="2400" baseline="30000" dirty="0" smtClean="0"/>
              <a:t>3</a:t>
            </a:r>
            <a:r>
              <a:rPr lang="en-GB" sz="2400" dirty="0" smtClean="0"/>
              <a:t>  +16x</a:t>
            </a:r>
            <a:r>
              <a:rPr lang="en-GB" sz="2400" baseline="30000" dirty="0" smtClean="0"/>
              <a:t>4</a:t>
            </a:r>
            <a:endParaRPr lang="en-US" sz="2400" baseline="30000" dirty="0"/>
          </a:p>
          <a:p>
            <a:r>
              <a:rPr lang="en-GB" sz="2400" dirty="0"/>
              <a:t> 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Cloud Callout 2"/>
          <p:cNvSpPr/>
          <p:nvPr/>
        </p:nvSpPr>
        <p:spPr>
          <a:xfrm>
            <a:off x="617758" y="3645658"/>
            <a:ext cx="2587625" cy="1418712"/>
          </a:xfrm>
          <a:prstGeom prst="cloudCallout">
            <a:avLst>
              <a:gd name="adj1" fmla="val 2921"/>
              <a:gd name="adj2" fmla="val -1714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Put the numbers from Pascal’s triangle in first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397000"/>
          <a:ext cx="60960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loud Callout 4"/>
          <p:cNvSpPr/>
          <p:nvPr/>
        </p:nvSpPr>
        <p:spPr>
          <a:xfrm>
            <a:off x="3428952" y="3460434"/>
            <a:ext cx="2587625" cy="1418712"/>
          </a:xfrm>
          <a:prstGeom prst="cloudCallout">
            <a:avLst>
              <a:gd name="adj1" fmla="val 13794"/>
              <a:gd name="adj2" fmla="val -1199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Put the </a:t>
            </a:r>
            <a:r>
              <a:rPr lang="en-GB" dirty="0" smtClean="0">
                <a:solidFill>
                  <a:schemeClr val="tx1"/>
                </a:solidFill>
              </a:rPr>
              <a:t>powers of the first term descending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141671" y="3683172"/>
            <a:ext cx="2587625" cy="1418712"/>
          </a:xfrm>
          <a:prstGeom prst="cloudCallout">
            <a:avLst>
              <a:gd name="adj1" fmla="val -5777"/>
              <a:gd name="adj2" fmla="val -1060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Put the </a:t>
            </a:r>
            <a:r>
              <a:rPr lang="en-GB" dirty="0" smtClean="0">
                <a:solidFill>
                  <a:schemeClr val="tx1"/>
                </a:solidFill>
              </a:rPr>
              <a:t>powers of the other term ascending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773113" y="855663"/>
            <a:ext cx="75977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GB" sz="2400" u="sng" dirty="0">
                <a:cs typeface="Times New Roman" pitchFamily="18" charset="0"/>
              </a:rPr>
              <a:t>Example 7</a:t>
            </a:r>
            <a:r>
              <a:rPr lang="en-GB" sz="2400" dirty="0">
                <a:cs typeface="Times New Roman" pitchFamily="18" charset="0"/>
              </a:rPr>
              <a:t> Find the coefficient of </a:t>
            </a:r>
            <a:r>
              <a:rPr lang="en-GB" sz="2400" i="1" dirty="0">
                <a:cs typeface="Times New Roman" pitchFamily="18" charset="0"/>
              </a:rPr>
              <a:t> t</a:t>
            </a:r>
            <a:r>
              <a:rPr lang="en-GB" sz="2400" i="1" baseline="30000" dirty="0">
                <a:cs typeface="Times New Roman" pitchFamily="18" charset="0"/>
              </a:rPr>
              <a:t>4  </a:t>
            </a:r>
            <a:r>
              <a:rPr lang="en-GB" sz="2400" dirty="0">
                <a:cs typeface="Times New Roman" pitchFamily="18" charset="0"/>
              </a:rPr>
              <a:t>in the expansion of (3 – 2</a:t>
            </a:r>
            <a:r>
              <a:rPr lang="en-GB" sz="2400" i="1" dirty="0">
                <a:cs typeface="Times New Roman" pitchFamily="18" charset="0"/>
              </a:rPr>
              <a:t>t</a:t>
            </a:r>
            <a:r>
              <a:rPr lang="en-GB" sz="2400" dirty="0">
                <a:cs typeface="Times New Roman" pitchFamily="18" charset="0"/>
              </a:rPr>
              <a:t>)</a:t>
            </a:r>
            <a:r>
              <a:rPr lang="en-GB" sz="2400" baseline="30000" dirty="0">
                <a:cs typeface="Times New Roman" pitchFamily="18" charset="0"/>
              </a:rPr>
              <a:t>8</a:t>
            </a:r>
            <a:r>
              <a:rPr lang="en-GB" sz="2400" dirty="0">
                <a:cs typeface="Times New Roman" pitchFamily="18" charset="0"/>
              </a:rPr>
              <a:t> </a:t>
            </a:r>
            <a:endParaRPr lang="en-US" sz="2400" dirty="0"/>
          </a:p>
          <a:p>
            <a:pPr eaLnBrk="0" hangingPunct="0"/>
            <a:endParaRPr lang="en-US" sz="2400" dirty="0"/>
          </a:p>
          <a:p>
            <a:pPr eaLnBrk="0" hangingPunct="0"/>
            <a:endParaRPr lang="en-US" dirty="0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973259" y="4903495"/>
            <a:ext cx="705802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eaLnBrk="0" hangingPunct="0"/>
            <a:r>
              <a:rPr lang="en-GB" sz="2400" i="1" dirty="0">
                <a:cs typeface="Times New Roman" pitchFamily="18" charset="0"/>
              </a:rPr>
              <a:t>t</a:t>
            </a:r>
            <a:r>
              <a:rPr lang="en-GB" sz="2400" i="1" baseline="30000" dirty="0">
                <a:cs typeface="Times New Roman" pitchFamily="18" charset="0"/>
              </a:rPr>
              <a:t>4</a:t>
            </a:r>
            <a:r>
              <a:rPr lang="en-GB" sz="2400" dirty="0">
                <a:cs typeface="Times New Roman" pitchFamily="18" charset="0"/>
              </a:rPr>
              <a:t> term is …90720t</a:t>
            </a:r>
            <a:r>
              <a:rPr lang="en-GB" sz="2400" baseline="30000" dirty="0">
                <a:cs typeface="Times New Roman" pitchFamily="18" charset="0"/>
              </a:rPr>
              <a:t>4</a:t>
            </a:r>
            <a:r>
              <a:rPr lang="en-GB" sz="2400" dirty="0">
                <a:cs typeface="Times New Roman" pitchFamily="18" charset="0"/>
              </a:rPr>
              <a:t> …..Coefficient of </a:t>
            </a:r>
            <a:r>
              <a:rPr lang="en-GB" sz="2400" i="1" dirty="0">
                <a:cs typeface="Times New Roman" pitchFamily="18" charset="0"/>
              </a:rPr>
              <a:t>t</a:t>
            </a:r>
            <a:r>
              <a:rPr lang="en-GB" sz="2400" i="1" baseline="30000" dirty="0">
                <a:cs typeface="Times New Roman" pitchFamily="18" charset="0"/>
              </a:rPr>
              <a:t>4</a:t>
            </a:r>
            <a:r>
              <a:rPr lang="en-GB" sz="2400" dirty="0">
                <a:cs typeface="Times New Roman" pitchFamily="18" charset="0"/>
              </a:rPr>
              <a:t> is 90720</a:t>
            </a:r>
            <a:endParaRPr lang="en-US" sz="2400" dirty="0"/>
          </a:p>
          <a:p>
            <a:pPr eaLnBrk="0" hangingPunct="0"/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30105" y="1847166"/>
          <a:ext cx="60960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(-2t)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(-2t)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(-2t)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6298516" y="1868927"/>
          <a:ext cx="580585" cy="580585"/>
        </p:xfrm>
        <a:graphic>
          <a:graphicData uri="http://schemas.openxmlformats.org/presentationml/2006/ole">
            <p:oleObj spid="_x0000_s5131" name="Equation" r:id="rId3" imgW="241200" imgH="241200" progId="Equation.DSMT4">
              <p:embed/>
            </p:oleObj>
          </a:graphicData>
        </a:graphic>
      </p:graphicFrame>
      <p:sp>
        <p:nvSpPr>
          <p:cNvPr id="15" name="Cloud Callout 14"/>
          <p:cNvSpPr/>
          <p:nvPr/>
        </p:nvSpPr>
        <p:spPr>
          <a:xfrm>
            <a:off x="5879075" y="3561252"/>
            <a:ext cx="3264925" cy="1418712"/>
          </a:xfrm>
          <a:prstGeom prst="cloudCallout">
            <a:avLst>
              <a:gd name="adj1" fmla="val -9574"/>
              <a:gd name="adj2" fmla="val -1219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Put the numbers from Pascal’s </a:t>
            </a:r>
            <a:r>
              <a:rPr lang="en-GB" dirty="0" smtClean="0">
                <a:solidFill>
                  <a:schemeClr val="tx1"/>
                </a:solidFill>
              </a:rPr>
              <a:t>are on the calculator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790355" y="4081512"/>
          <a:ext cx="4575176" cy="581025"/>
        </p:xfrm>
        <a:graphic>
          <a:graphicData uri="http://schemas.openxmlformats.org/presentationml/2006/ole">
            <p:oleObj spid="_x0000_s5132" name="Equation" r:id="rId4" imgW="1904760" imgH="241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1"/>
          <p:cNvSpPr>
            <a:spLocks noChangeArrowheads="1"/>
          </p:cNvSpPr>
          <p:nvPr/>
        </p:nvSpPr>
        <p:spPr bwMode="auto">
          <a:xfrm>
            <a:off x="598488" y="482453"/>
            <a:ext cx="7258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u="sng" dirty="0"/>
              <a:t>Example 8</a:t>
            </a:r>
            <a:r>
              <a:rPr lang="en-GB" sz="2400" dirty="0"/>
              <a:t> Expand (1-</a:t>
            </a:r>
            <a:r>
              <a:rPr lang="en-GB" sz="2400" i="1" dirty="0"/>
              <a:t>x</a:t>
            </a:r>
            <a:r>
              <a:rPr lang="en-GB" sz="2400" dirty="0"/>
              <a:t>)</a:t>
            </a:r>
            <a:r>
              <a:rPr lang="en-GB" sz="2400" baseline="30000" dirty="0"/>
              <a:t>5 </a:t>
            </a:r>
            <a:r>
              <a:rPr lang="en-GB" sz="2400" dirty="0"/>
              <a:t>as far as the term in </a:t>
            </a:r>
            <a:r>
              <a:rPr lang="en-GB" sz="2400" i="1" dirty="0"/>
              <a:t>x</a:t>
            </a:r>
            <a:r>
              <a:rPr lang="en-GB" sz="2400" baseline="30000" dirty="0"/>
              <a:t>2</a:t>
            </a:r>
            <a:r>
              <a:rPr lang="en-GB" sz="2400" dirty="0"/>
              <a:t>. </a:t>
            </a:r>
            <a:endParaRPr lang="en-US" sz="2400" dirty="0"/>
          </a:p>
          <a:p>
            <a:r>
              <a:rPr lang="en-GB" sz="2400" dirty="0"/>
              <a:t>Hence find an approximation to 0.9</a:t>
            </a:r>
            <a:r>
              <a:rPr lang="en-GB" sz="2400" baseline="30000" dirty="0"/>
              <a:t>5</a:t>
            </a:r>
            <a:endParaRPr lang="en-US" sz="2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139337" y="3418572"/>
          <a:ext cx="6524625" cy="561975"/>
        </p:xfrm>
        <a:graphic>
          <a:graphicData uri="http://schemas.openxmlformats.org/presentationml/2006/ole">
            <p:oleObj spid="_x0000_s6146" name="Equation" r:id="rId3" imgW="2654280" imgH="2286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343150" y="3981157"/>
          <a:ext cx="2408238" cy="542925"/>
        </p:xfrm>
        <a:graphic>
          <a:graphicData uri="http://schemas.openxmlformats.org/presentationml/2006/ole">
            <p:oleObj spid="_x0000_s6147" name="Equation" r:id="rId4" imgW="901440" imgH="203040" progId="Equation.3">
              <p:embed/>
            </p:oleObj>
          </a:graphicData>
        </a:graphic>
      </p:graphicFrame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1482896" y="4639433"/>
          <a:ext cx="6138862" cy="611187"/>
        </p:xfrm>
        <a:graphic>
          <a:graphicData uri="http://schemas.openxmlformats.org/presentationml/2006/ole">
            <p:oleObj spid="_x0000_s6148" name="Equation" r:id="rId5" imgW="2298600" imgH="2286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338119" y="5586291"/>
          <a:ext cx="3306763" cy="496888"/>
        </p:xfrm>
        <a:graphic>
          <a:graphicData uri="http://schemas.openxmlformats.org/presentationml/2006/ole">
            <p:oleObj spid="_x0000_s6149" name="Equation" r:id="rId6" imgW="1180800" imgH="177480" progId="Equation.3">
              <p:embed/>
            </p:oleObj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397000"/>
          <a:ext cx="709949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249"/>
                <a:gridCol w="1183249"/>
                <a:gridCol w="1183249"/>
                <a:gridCol w="1183249"/>
                <a:gridCol w="1183249"/>
                <a:gridCol w="11832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(-x)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(-x)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(-x)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1"/>
          <p:cNvSpPr>
            <a:spLocks noChangeArrowheads="1"/>
          </p:cNvSpPr>
          <p:nvPr/>
        </p:nvSpPr>
        <p:spPr bwMode="auto">
          <a:xfrm>
            <a:off x="560388" y="458788"/>
            <a:ext cx="79787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u="sng" dirty="0"/>
              <a:t>Example 9</a:t>
            </a:r>
            <a:r>
              <a:rPr lang="en-GB" sz="3200" dirty="0"/>
              <a:t> Find the Binomial expansion of (2</a:t>
            </a:r>
            <a:r>
              <a:rPr lang="en-GB" sz="3200" i="1" dirty="0"/>
              <a:t>x</a:t>
            </a:r>
            <a:r>
              <a:rPr lang="en-GB" sz="3200" dirty="0"/>
              <a:t> + 5)</a:t>
            </a:r>
            <a:r>
              <a:rPr lang="en-GB" sz="3200" baseline="30000" dirty="0"/>
              <a:t>4</a:t>
            </a:r>
            <a:r>
              <a:rPr lang="en-GB" sz="3200" dirty="0"/>
              <a:t> , simplifying the </a:t>
            </a:r>
            <a:r>
              <a:rPr lang="en-GB" sz="3200" dirty="0" smtClean="0"/>
              <a:t>terms</a:t>
            </a:r>
            <a:endParaRPr lang="en-US" sz="32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12982" y="3909646"/>
          <a:ext cx="8108950" cy="509588"/>
        </p:xfrm>
        <a:graphic>
          <a:graphicData uri="http://schemas.openxmlformats.org/presentationml/2006/ole">
            <p:oleObj spid="_x0000_s7170" name="Equation" r:id="rId3" imgW="3632040" imgH="2286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42856" y="4493578"/>
          <a:ext cx="5661025" cy="498475"/>
        </p:xfrm>
        <a:graphic>
          <a:graphicData uri="http://schemas.openxmlformats.org/presentationml/2006/ole">
            <p:oleObj spid="_x0000_s7171" name="Equation" r:id="rId4" imgW="2311200" imgH="203040" progId="Equation.3">
              <p:embed/>
            </p:oleObj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12985" y="1847166"/>
          <a:ext cx="60960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(2x)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sz="3200" baseline="30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2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1"/>
          <p:cNvSpPr>
            <a:spLocks noChangeArrowheads="1"/>
          </p:cNvSpPr>
          <p:nvPr/>
        </p:nvSpPr>
        <p:spPr bwMode="auto">
          <a:xfrm>
            <a:off x="560388" y="458788"/>
            <a:ext cx="797877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u="sng" dirty="0"/>
              <a:t>Example 9</a:t>
            </a:r>
            <a:r>
              <a:rPr lang="en-GB" sz="3200" dirty="0"/>
              <a:t> Find the Binomial expansion of (2</a:t>
            </a:r>
            <a:r>
              <a:rPr lang="en-GB" sz="3200" i="1" dirty="0"/>
              <a:t>x</a:t>
            </a:r>
            <a:r>
              <a:rPr lang="en-GB" sz="3200" dirty="0"/>
              <a:t> + 5)</a:t>
            </a:r>
            <a:r>
              <a:rPr lang="en-GB" sz="3200" baseline="30000" dirty="0"/>
              <a:t>4</a:t>
            </a:r>
            <a:r>
              <a:rPr lang="en-GB" sz="3200" dirty="0"/>
              <a:t> , simplifying the terms</a:t>
            </a:r>
            <a:endParaRPr lang="en-US" sz="3200" dirty="0"/>
          </a:p>
          <a:p>
            <a:r>
              <a:rPr lang="en-GB" sz="3200" dirty="0"/>
              <a:t>Hence show that (2</a:t>
            </a:r>
            <a:r>
              <a:rPr lang="en-GB" sz="3200" i="1" dirty="0"/>
              <a:t>x</a:t>
            </a:r>
            <a:r>
              <a:rPr lang="en-GB" sz="3200" dirty="0"/>
              <a:t> + 5)</a:t>
            </a:r>
            <a:r>
              <a:rPr lang="en-GB" sz="3200" baseline="30000" dirty="0"/>
              <a:t>4</a:t>
            </a:r>
            <a:r>
              <a:rPr lang="en-GB" sz="3200" dirty="0"/>
              <a:t> – (2</a:t>
            </a:r>
            <a:r>
              <a:rPr lang="en-GB" sz="3200" i="1" dirty="0"/>
              <a:t>x</a:t>
            </a:r>
            <a:r>
              <a:rPr lang="en-GB" sz="3200" dirty="0"/>
              <a:t> – 5)</a:t>
            </a:r>
            <a:r>
              <a:rPr lang="en-GB" sz="3200" baseline="30000" dirty="0"/>
              <a:t>4</a:t>
            </a:r>
            <a:r>
              <a:rPr lang="en-GB" sz="3200" dirty="0"/>
              <a:t> can be written as 320</a:t>
            </a:r>
            <a:r>
              <a:rPr lang="en-GB" sz="3200" i="1" dirty="0"/>
              <a:t>x</a:t>
            </a:r>
            <a:r>
              <a:rPr lang="en-GB" sz="3200" baseline="30000" dirty="0"/>
              <a:t>3</a:t>
            </a:r>
            <a:r>
              <a:rPr lang="en-GB" sz="3200" dirty="0"/>
              <a:t> + </a:t>
            </a:r>
            <a:r>
              <a:rPr lang="en-GB" sz="3200" i="1" dirty="0" err="1"/>
              <a:t>kx</a:t>
            </a:r>
            <a:r>
              <a:rPr lang="en-GB" sz="3200" dirty="0"/>
              <a:t> where the value of the constant </a:t>
            </a:r>
            <a:r>
              <a:rPr lang="en-GB" sz="3200" i="1" dirty="0"/>
              <a:t>k</a:t>
            </a:r>
            <a:r>
              <a:rPr lang="en-GB" sz="3200" dirty="0"/>
              <a:t> is to be stated.</a:t>
            </a:r>
            <a:endParaRPr lang="en-US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49153" y="3323932"/>
          <a:ext cx="7029450" cy="560388"/>
        </p:xfrm>
        <a:graphic>
          <a:graphicData uri="http://schemas.openxmlformats.org/presentationml/2006/ole">
            <p:oleObj spid="_x0000_s39939" name="Equation" r:id="rId3" imgW="2869920" imgH="228600" progId="Equation.DSMT4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752671" y="3941861"/>
          <a:ext cx="7029450" cy="560387"/>
        </p:xfrm>
        <a:graphic>
          <a:graphicData uri="http://schemas.openxmlformats.org/presentationml/2006/ole">
            <p:oleObj spid="_x0000_s39940" name="Equation" r:id="rId4" imgW="2869920" imgH="228600" progId="Equation.3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1127613" y="5024413"/>
          <a:ext cx="5599113" cy="560388"/>
        </p:xfrm>
        <a:graphic>
          <a:graphicData uri="http://schemas.openxmlformats.org/presentationml/2006/ole">
            <p:oleObj spid="_x0000_s39941" name="Equation" r:id="rId5" imgW="2286000" imgH="2286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335323" y="5790586"/>
            <a:ext cx="2757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 smtClean="0"/>
              <a:t>k</a:t>
            </a:r>
            <a:r>
              <a:rPr lang="en-GB" sz="3200" dirty="0" smtClean="0"/>
              <a:t> </a:t>
            </a:r>
            <a:r>
              <a:rPr lang="en-GB" sz="3200" dirty="0" smtClean="0"/>
              <a:t>=2000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1"/>
          <p:cNvSpPr>
            <a:spLocks noChangeArrowheads="1"/>
          </p:cNvSpPr>
          <p:nvPr/>
        </p:nvSpPr>
        <p:spPr bwMode="auto">
          <a:xfrm>
            <a:off x="657225" y="263525"/>
            <a:ext cx="77660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Verify that </a:t>
            </a:r>
            <a:r>
              <a:rPr lang="en-GB" sz="3200" i="1"/>
              <a:t>x</a:t>
            </a:r>
            <a:r>
              <a:rPr lang="en-GB" sz="3200"/>
              <a:t> = 2 is a root of the equation (2</a:t>
            </a:r>
            <a:r>
              <a:rPr lang="en-GB" sz="3200" i="1"/>
              <a:t>x</a:t>
            </a:r>
            <a:r>
              <a:rPr lang="en-GB" sz="3200"/>
              <a:t> + 5)</a:t>
            </a:r>
            <a:r>
              <a:rPr lang="en-GB" sz="3200" baseline="30000"/>
              <a:t>4</a:t>
            </a:r>
            <a:r>
              <a:rPr lang="en-GB" sz="3200"/>
              <a:t> – (2</a:t>
            </a:r>
            <a:r>
              <a:rPr lang="en-GB" sz="3200" i="1"/>
              <a:t>x</a:t>
            </a:r>
            <a:r>
              <a:rPr lang="en-GB" sz="3200"/>
              <a:t> – 5)</a:t>
            </a:r>
            <a:r>
              <a:rPr lang="en-GB" sz="3200" baseline="30000"/>
              <a:t>4</a:t>
            </a:r>
            <a:r>
              <a:rPr lang="en-GB" sz="3200"/>
              <a:t> = 3680</a:t>
            </a:r>
            <a:r>
              <a:rPr lang="en-GB" sz="3200" i="1"/>
              <a:t>x</a:t>
            </a:r>
            <a:r>
              <a:rPr lang="en-GB" sz="3200"/>
              <a:t> – 800 and find the other possible values of </a:t>
            </a:r>
            <a:r>
              <a:rPr lang="en-GB" sz="3200" i="1"/>
              <a:t>x</a:t>
            </a:r>
            <a:r>
              <a:rPr lang="en-GB" sz="3200"/>
              <a:t>.</a:t>
            </a:r>
            <a:endParaRPr lang="en-US" sz="3200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476250" y="2001838"/>
          <a:ext cx="6967538" cy="560387"/>
        </p:xfrm>
        <a:graphic>
          <a:graphicData uri="http://schemas.openxmlformats.org/presentationml/2006/ole">
            <p:oleObj spid="_x0000_s8194" name="Equation" r:id="rId3" imgW="2844720" imgH="228600" progId="Equation.DSMT4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77925" y="2492375"/>
          <a:ext cx="4756150" cy="1495425"/>
        </p:xfrm>
        <a:graphic>
          <a:graphicData uri="http://schemas.openxmlformats.org/presentationml/2006/ole">
            <p:oleObj spid="_x0000_s8195" name="Equation" r:id="rId4" imgW="2184120" imgH="685800" progId="Equation.DSMT4">
              <p:embed/>
            </p:oleObj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488950" y="4162425"/>
          <a:ext cx="7092950" cy="560388"/>
        </p:xfrm>
        <a:graphic>
          <a:graphicData uri="http://schemas.openxmlformats.org/presentationml/2006/ole">
            <p:oleObj spid="_x0000_s8196" name="Equation" r:id="rId5" imgW="2895480" imgH="2286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00275" y="4822825"/>
          <a:ext cx="3724275" cy="1136650"/>
        </p:xfrm>
        <a:graphic>
          <a:graphicData uri="http://schemas.openxmlformats.org/presentationml/2006/ole">
            <p:oleObj spid="_x0000_s8197" name="Equation" r:id="rId6" imgW="149832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9" name="Group 5"/>
          <p:cNvGraphicFramePr>
            <a:graphicFrameLocks noGrp="1"/>
          </p:cNvGraphicFramePr>
          <p:nvPr>
            <p:ph sz="quarter" idx="2"/>
          </p:nvPr>
        </p:nvGraphicFramePr>
        <p:xfrm>
          <a:off x="4572000" y="1484313"/>
          <a:ext cx="4038600" cy="2185988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1063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4x</a:t>
                      </a:r>
                      <a:r>
                        <a:rPr kumimoji="0" lang="en-GB" sz="2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</a:t>
                      </a: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-2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218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955800" y="465138"/>
          <a:ext cx="3254375" cy="590550"/>
        </p:xfrm>
        <a:graphic>
          <a:graphicData uri="http://schemas.openxmlformats.org/presentationml/2006/ole">
            <p:oleObj spid="_x0000_s9218" name="Equation" r:id="rId3" imgW="1117440" imgH="203040" progId="Equation.3">
              <p:embed/>
            </p:oleObj>
          </a:graphicData>
        </a:graphic>
      </p:graphicFrame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868363" y="1214438"/>
          <a:ext cx="6988175" cy="522287"/>
        </p:xfrm>
        <a:graphic>
          <a:graphicData uri="http://schemas.openxmlformats.org/presentationml/2006/ole">
            <p:oleObj spid="_x0000_s9219" name="Equation" r:id="rId4" imgW="27176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9" name="Group 5"/>
          <p:cNvGraphicFramePr>
            <a:graphicFrameLocks noGrp="1"/>
          </p:cNvGraphicFramePr>
          <p:nvPr>
            <p:ph sz="quarter" idx="2"/>
          </p:nvPr>
        </p:nvGraphicFramePr>
        <p:xfrm>
          <a:off x="4572000" y="1484313"/>
          <a:ext cx="4038600" cy="2185988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1063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4x</a:t>
                      </a:r>
                      <a:r>
                        <a:rPr kumimoji="0" lang="en-GB" sz="2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8x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-5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x</a:t>
                      </a:r>
                      <a:endParaRPr kumimoji="0" lang="en-GB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4x</a:t>
                      </a:r>
                      <a:r>
                        <a:rPr kumimoji="0" lang="en-GB" sz="2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</a:t>
                      </a: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8x</a:t>
                      </a:r>
                      <a:r>
                        <a:rPr kumimoji="0" lang="en-GB" sz="2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-5x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-2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-8x</a:t>
                      </a:r>
                      <a:r>
                        <a:rPr kumimoji="0" lang="en-GB" sz="28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en-GB" sz="2800" b="0" i="1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-16x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10</a:t>
                      </a:r>
                      <a:endPara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684213" y="5373688"/>
            <a:ext cx="56880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Times New Roman" pitchFamily="18" charset="0"/>
              </a:rPr>
              <a:t>Now factorise the quadratic factor</a:t>
            </a:r>
          </a:p>
        </p:txBody>
      </p:sp>
      <p:graphicFrame>
        <p:nvGraphicFramePr>
          <p:cNvPr id="62492" name="Object 3"/>
          <p:cNvGraphicFramePr>
            <a:graphicFrameLocks noChangeAspect="1"/>
          </p:cNvGraphicFramePr>
          <p:nvPr>
            <p:ph sz="quarter" idx="3"/>
          </p:nvPr>
        </p:nvGraphicFramePr>
        <p:xfrm>
          <a:off x="900113" y="4113213"/>
          <a:ext cx="6769100" cy="625475"/>
        </p:xfrm>
        <a:graphic>
          <a:graphicData uri="http://schemas.openxmlformats.org/presentationml/2006/ole">
            <p:oleObj spid="_x0000_s10242" name="Equation" r:id="rId3" imgW="2476440" imgH="228600" progId="Equation.3">
              <p:embed/>
            </p:oleObj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955800" y="465138"/>
          <a:ext cx="3254375" cy="590550"/>
        </p:xfrm>
        <a:graphic>
          <a:graphicData uri="http://schemas.openxmlformats.org/presentationml/2006/ole">
            <p:oleObj spid="_x0000_s10243" name="Equation" r:id="rId4" imgW="1117440" imgH="203040" progId="Equation.3">
              <p:embed/>
            </p:oleObj>
          </a:graphicData>
        </a:graphic>
      </p:graphicFrame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868363" y="1214438"/>
          <a:ext cx="6988175" cy="522287"/>
        </p:xfrm>
        <a:graphic>
          <a:graphicData uri="http://schemas.openxmlformats.org/presentationml/2006/ole">
            <p:oleObj spid="_x0000_s10244" name="Equation" r:id="rId5" imgW="27176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6" name="Object 3"/>
          <p:cNvGraphicFramePr>
            <a:graphicFrameLocks noChangeAspect="1"/>
          </p:cNvGraphicFramePr>
          <p:nvPr/>
        </p:nvGraphicFramePr>
        <p:xfrm>
          <a:off x="484188" y="649288"/>
          <a:ext cx="7394575" cy="625475"/>
        </p:xfrm>
        <a:graphic>
          <a:graphicData uri="http://schemas.openxmlformats.org/presentationml/2006/ole">
            <p:oleObj spid="_x0000_s11266" name="Equation" r:id="rId3" imgW="2705040" imgH="228600" progId="Equation.3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3643313" y="1382713"/>
          <a:ext cx="4654550" cy="600075"/>
        </p:xfrm>
        <a:graphic>
          <a:graphicData uri="http://schemas.openxmlformats.org/presentationml/2006/ole">
            <p:oleObj spid="_x0000_s11267" name="Equation" r:id="rId4" imgW="1574640" imgH="203040" progId="Equation.3">
              <p:embed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3836988" y="2292350"/>
          <a:ext cx="2243137" cy="1139825"/>
        </p:xfrm>
        <a:graphic>
          <a:graphicData uri="http://schemas.openxmlformats.org/presentationml/2006/ole">
            <p:oleObj spid="_x0000_s11268" name="Equation" r:id="rId5" imgW="7743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863600" y="644525"/>
            <a:ext cx="71342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/>
              <a:t>Summary</a:t>
            </a:r>
            <a:endParaRPr lang="en-US" sz="3600"/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1004888" y="1700213"/>
            <a:ext cx="735330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/>
              <a:t>To recognise GP’s and use </a:t>
            </a:r>
            <a:r>
              <a:rPr lang="en-GB" sz="2400" i="1"/>
              <a:t>n</a:t>
            </a:r>
            <a:r>
              <a:rPr lang="en-GB" sz="2400"/>
              <a:t>th term and sum of n terms formulae to solve problems</a:t>
            </a:r>
            <a:endParaRPr lang="en-US" sz="2400"/>
          </a:p>
          <a:p>
            <a:r>
              <a:rPr lang="en-GB" sz="2400"/>
              <a:t>To know about the sum of an infinite GP where </a:t>
            </a:r>
            <a:endParaRPr lang="en-US" sz="2400"/>
          </a:p>
          <a:p>
            <a:r>
              <a:rPr lang="en-GB" sz="2400"/>
              <a:t>How to use the binomial expansion of </a:t>
            </a:r>
            <a:endParaRPr lang="en-US" sz="2400"/>
          </a:p>
          <a:p>
            <a:endParaRPr lang="en-US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036638" y="3316288"/>
          <a:ext cx="5991225" cy="1062037"/>
        </p:xfrm>
        <a:graphic>
          <a:graphicData uri="http://schemas.openxmlformats.org/presentationml/2006/ole">
            <p:oleObj spid="_x0000_s12290" name="Equation" r:id="rId3" imgW="25779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7327</TotalTime>
  <Words>914</Words>
  <Application>Microsoft Office PowerPoint</Application>
  <PresentationFormat>On-screen Show (4:3)</PresentationFormat>
  <Paragraphs>179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Default Design</vt:lpstr>
      <vt:lpstr>Equation</vt:lpstr>
      <vt:lpstr>MathType 6.0 Equation</vt:lpstr>
      <vt:lpstr>What you need to know </vt:lpstr>
      <vt:lpstr>Geometric Sequences</vt:lpstr>
      <vt:lpstr>Geometric</vt:lpstr>
      <vt:lpstr>Slide 4</vt:lpstr>
      <vt:lpstr>Slide 5</vt:lpstr>
      <vt:lpstr>Slide 6</vt:lpstr>
      <vt:lpstr>Infinite Geometric Series</vt:lpstr>
      <vt:lpstr>Example 4 The first term of a GP is 10 and the common ratio is 0.8.  (a) Find the 4th term and the sum of the first 20 terms  </vt:lpstr>
      <vt:lpstr>(b) The sum of the first N terms is SN and the sum to infinity is S. Show the inequality S – SN &lt; 0.01 can be written as 0.8N &lt; 0.0002 and use logarithms to find the smallest possible value of N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Sequences and Series</dc:title>
  <dc:creator>pemberton</dc:creator>
  <cp:lastModifiedBy>Rose Jewell</cp:lastModifiedBy>
  <cp:revision>84</cp:revision>
  <dcterms:created xsi:type="dcterms:W3CDTF">2007-04-10T15:55:23Z</dcterms:created>
  <dcterms:modified xsi:type="dcterms:W3CDTF">2016-05-12T13:19:39Z</dcterms:modified>
</cp:coreProperties>
</file>