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6" r:id="rId2"/>
    <p:sldId id="301" r:id="rId3"/>
    <p:sldId id="302" r:id="rId4"/>
    <p:sldId id="257" r:id="rId5"/>
    <p:sldId id="258" r:id="rId6"/>
    <p:sldId id="259" r:id="rId7"/>
    <p:sldId id="261" r:id="rId8"/>
    <p:sldId id="263" r:id="rId9"/>
    <p:sldId id="303" r:id="rId10"/>
    <p:sldId id="267" r:id="rId11"/>
    <p:sldId id="270" r:id="rId12"/>
    <p:sldId id="264" r:id="rId13"/>
    <p:sldId id="290" r:id="rId14"/>
    <p:sldId id="294" r:id="rId15"/>
    <p:sldId id="291" r:id="rId16"/>
    <p:sldId id="295" r:id="rId17"/>
    <p:sldId id="298" r:id="rId18"/>
    <p:sldId id="292" r:id="rId19"/>
    <p:sldId id="297" r:id="rId20"/>
    <p:sldId id="299" r:id="rId21"/>
    <p:sldId id="274" r:id="rId22"/>
    <p:sldId id="276" r:id="rId23"/>
    <p:sldId id="281" r:id="rId24"/>
    <p:sldId id="282" r:id="rId25"/>
    <p:sldId id="283" r:id="rId26"/>
    <p:sldId id="304" r:id="rId27"/>
    <p:sldId id="300" r:id="rId28"/>
    <p:sldId id="305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ECFF"/>
    <a:srgbClr val="CCFFCC"/>
    <a:srgbClr val="33CC33"/>
    <a:srgbClr val="FFFF66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4693C-53F9-4E48-976F-19556D85FB05}" type="datetimeFigureOut">
              <a:rPr lang="en-GB" smtClean="0"/>
              <a:pPr/>
              <a:t>12/05/2016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642C2-BE9B-48D9-ABF5-DB6F7F8EF9E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00180-33CA-4E85-8AC1-72F2ED4E98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F4913-FF0D-4F84-81E0-A34192BB1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DA957-5390-45BD-AE88-513DF64C72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9F00B-230C-4C62-A7C1-3170A9192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FAC95-2DBA-4D3E-9E6E-B962832892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C087-EE42-404E-872D-FD9F279D8F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A3564-E9BD-4DFC-A989-3257C0137F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D986D-101F-4820-84BA-CB2BF21C9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85B51-7DDD-4420-8A7F-E528C8BB4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4E599-D29E-4FFA-B086-F2BBCBA8A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A0AD6-5DA8-4BCF-890F-7D435D8AC6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E075C93-0472-419B-BB11-993093BD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C2 TRIGONOMETRY </a:t>
            </a: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6000" u="sng" smtClean="0">
                <a:solidFill>
                  <a:schemeClr val="tx1"/>
                </a:solidFill>
              </a:rPr>
              <a:t>What you need to know</a:t>
            </a:r>
            <a:r>
              <a:rPr lang="en-US" sz="6000" smtClean="0">
                <a:solidFill>
                  <a:schemeClr val="tx1"/>
                </a:solidFill>
              </a:rPr>
              <a:t/>
            </a:r>
            <a:br>
              <a:rPr lang="en-US" sz="6000" smtClean="0">
                <a:solidFill>
                  <a:schemeClr val="tx1"/>
                </a:solidFill>
              </a:rPr>
            </a:br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/>
            <a:r>
              <a:rPr lang="en-GB" dirty="0" smtClean="0"/>
              <a:t>The graphs of sine, cosine and tangent</a:t>
            </a:r>
            <a:endParaRPr lang="en-US" dirty="0" smtClean="0"/>
          </a:p>
          <a:p>
            <a:pPr eaLnBrk="1" hangingPunct="1"/>
            <a:r>
              <a:rPr lang="en-GB" dirty="0" smtClean="0"/>
              <a:t>Exact values for 30º, 45º and 60º</a:t>
            </a:r>
            <a:endParaRPr lang="en-US" dirty="0" smtClean="0"/>
          </a:p>
          <a:p>
            <a:pPr eaLnBrk="1" hangingPunct="1"/>
            <a:r>
              <a:rPr lang="en-GB" dirty="0" smtClean="0"/>
              <a:t>The trig identities </a:t>
            </a:r>
            <a:endParaRPr lang="en-US" dirty="0" smtClean="0"/>
          </a:p>
          <a:p>
            <a:pPr eaLnBrk="1" hangingPunct="1"/>
            <a:r>
              <a:rPr lang="en-GB" dirty="0" smtClean="0"/>
              <a:t>Solving trig equations including quadratic ones</a:t>
            </a:r>
            <a:endParaRPr lang="en-US" dirty="0" smtClean="0"/>
          </a:p>
          <a:p>
            <a:pPr eaLnBrk="1" hangingPunct="1"/>
            <a:r>
              <a:rPr lang="en-GB" dirty="0" smtClean="0"/>
              <a:t>Sine and cosine rules</a:t>
            </a:r>
            <a:endParaRPr lang="en-US" dirty="0" smtClean="0"/>
          </a:p>
          <a:p>
            <a:pPr eaLnBrk="1" hangingPunct="1"/>
            <a:r>
              <a:rPr lang="en-GB" dirty="0" smtClean="0"/>
              <a:t>Area formula A = ½absinC</a:t>
            </a:r>
            <a:endParaRPr lang="en-US" dirty="0" smtClean="0"/>
          </a:p>
          <a:p>
            <a:pPr eaLnBrk="1" hangingPunct="1"/>
            <a:r>
              <a:rPr lang="en-GB" dirty="0" smtClean="0"/>
              <a:t>Radians – converting to and from degrees</a:t>
            </a:r>
            <a:endParaRPr lang="en-US" dirty="0" smtClean="0"/>
          </a:p>
          <a:p>
            <a:pPr eaLnBrk="1" hangingPunct="1"/>
            <a:r>
              <a:rPr lang="en-GB" dirty="0" smtClean="0"/>
              <a:t>Arc length and sector area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121346" y="2285097"/>
          <a:ext cx="1491482" cy="711322"/>
        </p:xfrm>
        <a:graphic>
          <a:graphicData uri="http://schemas.openxmlformats.org/presentationml/2006/ole">
            <p:oleObj spid="_x0000_s5124" name="Equation" r:id="rId3" imgW="825480" imgH="393480" progId="Equation.DSMT4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5821363" y="2321169"/>
          <a:ext cx="3166451" cy="583956"/>
        </p:xfrm>
        <a:graphic>
          <a:graphicData uri="http://schemas.openxmlformats.org/presentationml/2006/ole">
            <p:oleObj spid="_x0000_s5125" name="Equation" r:id="rId4" imgW="1104840" imgH="203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800" u="sng" smtClean="0">
                <a:solidFill>
                  <a:schemeClr val="tx1"/>
                </a:solidFill>
              </a:rPr>
              <a:t>Formulae you need to learn</a:t>
            </a:r>
            <a:r>
              <a:rPr lang="en-US" sz="6000" smtClean="0">
                <a:solidFill>
                  <a:schemeClr val="tx1"/>
                </a:solidFill>
              </a:rPr>
              <a:t/>
            </a:r>
            <a:br>
              <a:rPr lang="en-US" sz="6000" smtClean="0">
                <a:solidFill>
                  <a:schemeClr val="tx1"/>
                </a:solidFill>
              </a:rPr>
            </a:br>
            <a:endParaRPr lang="en-US" smtClean="0"/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In triangle ABC: </a:t>
            </a:r>
            <a:endParaRPr lang="en-US" smtClean="0"/>
          </a:p>
          <a:p>
            <a:pPr eaLnBrk="1" hangingPunct="1">
              <a:buFontTx/>
              <a:buNone/>
            </a:pPr>
            <a:r>
              <a:rPr lang="en-GB" smtClean="0"/>
              <a:t>		</a:t>
            </a:r>
            <a:endParaRPr lang="en-US" smtClean="0"/>
          </a:p>
          <a:p>
            <a:pPr eaLnBrk="1" hangingPunct="1"/>
            <a:r>
              <a:rPr lang="en-GB" smtClean="0"/>
              <a:t>Area = ½absinC</a:t>
            </a:r>
            <a:endParaRPr lang="en-US" smtClean="0"/>
          </a:p>
          <a:p>
            <a:pPr eaLnBrk="1" hangingPunct="1"/>
            <a:r>
              <a:rPr lang="en-GB" smtClean="0"/>
              <a:t>For a sector of a circle </a:t>
            </a:r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95313" y="1481138"/>
          <a:ext cx="5529262" cy="979487"/>
        </p:xfrm>
        <a:graphic>
          <a:graphicData uri="http://schemas.openxmlformats.org/presentationml/2006/ole">
            <p:oleObj spid="_x0000_s1026" name="Equation" r:id="rId3" imgW="2222280" imgH="393480" progId="Equation.DSMT4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3976688" y="2652713"/>
          <a:ext cx="3062287" cy="895350"/>
        </p:xfrm>
        <a:graphic>
          <a:graphicData uri="http://schemas.openxmlformats.org/presentationml/2006/ole">
            <p:oleObj spid="_x0000_s1027" name="Equation" r:id="rId4" imgW="1346040" imgH="393480" progId="Equation.3">
              <p:embed/>
            </p:oleObj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/>
        </p:nvGraphicFramePr>
        <p:xfrm>
          <a:off x="1908175" y="5214938"/>
          <a:ext cx="4991100" cy="889000"/>
        </p:xfrm>
        <a:graphic>
          <a:graphicData uri="http://schemas.openxmlformats.org/presentationml/2006/ole">
            <p:oleObj spid="_x0000_s1028" name="Equation" r:id="rId5" imgW="2209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graph of y=sinx</a:t>
            </a:r>
            <a:endParaRPr lang="en-US" smtClean="0"/>
          </a:p>
        </p:txBody>
      </p:sp>
      <p:pic>
        <p:nvPicPr>
          <p:cNvPr id="614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538" y="2159000"/>
            <a:ext cx="7889875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graph of y=cosx</a:t>
            </a:r>
            <a:endParaRPr lang="en-US" smtClean="0"/>
          </a:p>
        </p:txBody>
      </p:sp>
      <p:pic>
        <p:nvPicPr>
          <p:cNvPr id="7171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482850"/>
            <a:ext cx="8229600" cy="27860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graph of y=tanx</a:t>
            </a:r>
            <a:endParaRPr lang="en-US" smtClean="0"/>
          </a:p>
        </p:txBody>
      </p:sp>
      <p:pic>
        <p:nvPicPr>
          <p:cNvPr id="8195" name="Picture 8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3063" y="1666875"/>
            <a:ext cx="8229600" cy="4719638"/>
          </a:xfrm>
          <a:noFill/>
        </p:spPr>
      </p:pic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2695575" y="1997075"/>
            <a:ext cx="34925" cy="4067175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6445250" y="1985963"/>
            <a:ext cx="36513" cy="4017962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5563"/>
            <a:ext cx="8229600" cy="1143001"/>
          </a:xfrm>
        </p:spPr>
        <p:txBody>
          <a:bodyPr/>
          <a:lstStyle/>
          <a:p>
            <a:pPr eaLnBrk="1" hangingPunct="1"/>
            <a:r>
              <a:rPr lang="en-GB" sz="4000" smtClean="0"/>
              <a:t>Important triangles to remember:</a:t>
            </a:r>
            <a:endParaRPr lang="en-US" sz="4000" smtClean="0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235075" y="3835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1</a:t>
            </a:r>
            <a:endParaRPr lang="en-US" sz="240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159000" y="2124075"/>
            <a:ext cx="52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√3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879475" y="21272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2</a:t>
            </a:r>
            <a:endParaRPr lang="en-US" sz="240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11175" y="854075"/>
            <a:ext cx="1741488" cy="3024188"/>
            <a:chOff x="1066" y="1162"/>
            <a:chExt cx="1097" cy="1905"/>
          </a:xfrm>
        </p:grpSpPr>
        <p:sp>
          <p:nvSpPr>
            <p:cNvPr id="9251" name="AutoShape 4"/>
            <p:cNvSpPr>
              <a:spLocks noChangeArrowheads="1"/>
            </p:cNvSpPr>
            <p:nvPr/>
          </p:nvSpPr>
          <p:spPr bwMode="auto">
            <a:xfrm flipH="1">
              <a:off x="1066" y="1162"/>
              <a:ext cx="1043" cy="1905"/>
            </a:xfrm>
            <a:prstGeom prst="rtTriangl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2" name="Text Box 9"/>
            <p:cNvSpPr txBox="1">
              <a:spLocks noChangeArrowheads="1"/>
            </p:cNvSpPr>
            <p:nvPr/>
          </p:nvSpPr>
          <p:spPr bwMode="auto">
            <a:xfrm>
              <a:off x="1147" y="2778"/>
              <a:ext cx="4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60</a:t>
              </a:r>
              <a:r>
                <a:rPr lang="en-GB" sz="2400" baseline="30000"/>
                <a:t>0</a:t>
              </a:r>
              <a:endParaRPr lang="en-US" sz="2400"/>
            </a:p>
          </p:txBody>
        </p:sp>
        <p:sp>
          <p:nvSpPr>
            <p:cNvPr id="9253" name="Text Box 10"/>
            <p:cNvSpPr txBox="1">
              <a:spLocks noChangeArrowheads="1"/>
            </p:cNvSpPr>
            <p:nvPr/>
          </p:nvSpPr>
          <p:spPr bwMode="auto">
            <a:xfrm>
              <a:off x="1762" y="1617"/>
              <a:ext cx="4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30</a:t>
              </a:r>
              <a:r>
                <a:rPr lang="en-GB" sz="2400" baseline="30000"/>
                <a:t>0</a:t>
              </a:r>
              <a:endParaRPr lang="en-US" sz="2400"/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7562850" y="214312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1</a:t>
            </a:r>
            <a:endParaRPr lang="en-US" sz="2400"/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6311900" y="33909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1</a:t>
            </a:r>
            <a:endParaRPr lang="en-US" sz="2400"/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5705475" y="2089150"/>
            <a:ext cx="52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√2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330825" y="1273175"/>
            <a:ext cx="2143125" cy="2154238"/>
            <a:chOff x="3358" y="1706"/>
            <a:chExt cx="1350" cy="1357"/>
          </a:xfrm>
        </p:grpSpPr>
        <p:sp>
          <p:nvSpPr>
            <p:cNvPr id="9248" name="AutoShape 11"/>
            <p:cNvSpPr>
              <a:spLocks noChangeArrowheads="1"/>
            </p:cNvSpPr>
            <p:nvPr/>
          </p:nvSpPr>
          <p:spPr bwMode="auto">
            <a:xfrm flipH="1">
              <a:off x="3358" y="1706"/>
              <a:ext cx="1318" cy="1357"/>
            </a:xfrm>
            <a:prstGeom prst="rtTriangle">
              <a:avLst/>
            </a:prstGeom>
            <a:solidFill>
              <a:srgbClr val="FFFF66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9" name="Text Box 16"/>
            <p:cNvSpPr txBox="1">
              <a:spLocks noChangeArrowheads="1"/>
            </p:cNvSpPr>
            <p:nvPr/>
          </p:nvSpPr>
          <p:spPr bwMode="auto">
            <a:xfrm>
              <a:off x="3530" y="2770"/>
              <a:ext cx="4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45</a:t>
              </a:r>
              <a:r>
                <a:rPr lang="en-GB" sz="2400" baseline="30000"/>
                <a:t>0</a:t>
              </a:r>
              <a:endParaRPr lang="en-US" sz="2400"/>
            </a:p>
          </p:txBody>
        </p:sp>
        <p:sp>
          <p:nvSpPr>
            <p:cNvPr id="9250" name="Text Box 17"/>
            <p:cNvSpPr txBox="1">
              <a:spLocks noChangeArrowheads="1"/>
            </p:cNvSpPr>
            <p:nvPr/>
          </p:nvSpPr>
          <p:spPr bwMode="auto">
            <a:xfrm>
              <a:off x="4307" y="1921"/>
              <a:ext cx="4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45</a:t>
              </a:r>
              <a:r>
                <a:rPr lang="en-GB" sz="2400" baseline="30000"/>
                <a:t>0</a:t>
              </a:r>
              <a:endParaRPr lang="en-US" sz="2400"/>
            </a:p>
          </p:txBody>
        </p:sp>
      </p:grp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811213" y="4135438"/>
            <a:ext cx="7646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/>
              <a:t>From these triangles we can write down the exact values of sin, cos and tan of 30</a:t>
            </a:r>
            <a:r>
              <a:rPr lang="en-GB" sz="2000" baseline="30000"/>
              <a:t>0</a:t>
            </a:r>
            <a:r>
              <a:rPr lang="en-GB" sz="2000"/>
              <a:t>, 60</a:t>
            </a:r>
            <a:r>
              <a:rPr lang="en-GB" sz="2000" baseline="30000"/>
              <a:t>0</a:t>
            </a:r>
            <a:r>
              <a:rPr lang="en-GB" sz="2000"/>
              <a:t> and 45</a:t>
            </a:r>
            <a:r>
              <a:rPr lang="en-GB" sz="2000" baseline="30000"/>
              <a:t>0</a:t>
            </a:r>
            <a:endParaRPr lang="en-US" sz="2000" baseline="30000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2165350" y="830263"/>
            <a:ext cx="1503363" cy="30321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2165350" y="3873500"/>
            <a:ext cx="15398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333375" y="4940300"/>
            <a:ext cx="1074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sin 60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1296988" y="4867275"/>
            <a:ext cx="436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√3</a:t>
            </a:r>
          </a:p>
          <a:p>
            <a:r>
              <a:rPr lang="en-GB"/>
              <a:t> 2</a:t>
            </a:r>
            <a:endParaRPr lang="en-US"/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344488" y="5627688"/>
            <a:ext cx="1074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sin 30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349250" y="6365875"/>
            <a:ext cx="1074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sin 45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6432550" y="4938713"/>
            <a:ext cx="1100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tan 60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3387725" y="4933950"/>
            <a:ext cx="1138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cos 60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3376613" y="5649913"/>
            <a:ext cx="1138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cos 30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6435725" y="5626100"/>
            <a:ext cx="1100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tan 30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3373438" y="6389688"/>
            <a:ext cx="1138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cos 45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6424613" y="6346825"/>
            <a:ext cx="11001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tan 45</a:t>
            </a:r>
            <a:r>
              <a:rPr lang="en-GB" baseline="30000"/>
              <a:t>0</a:t>
            </a:r>
            <a:r>
              <a:rPr lang="en-GB"/>
              <a:t> =</a:t>
            </a:r>
            <a:endParaRPr lang="en-US"/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4657725" y="4841875"/>
            <a:ext cx="31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1</a:t>
            </a:r>
          </a:p>
          <a:p>
            <a:r>
              <a:rPr lang="en-GB"/>
              <a:t>2</a:t>
            </a:r>
            <a:endParaRPr lang="en-US"/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7443788" y="4941888"/>
            <a:ext cx="436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√3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1374775" y="5514975"/>
            <a:ext cx="31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1</a:t>
            </a:r>
          </a:p>
          <a:p>
            <a:r>
              <a:rPr lang="en-GB"/>
              <a:t>2</a:t>
            </a:r>
            <a:endParaRPr lang="en-US"/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4591050" y="5527675"/>
            <a:ext cx="4365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√3</a:t>
            </a:r>
          </a:p>
          <a:p>
            <a:r>
              <a:rPr lang="en-GB"/>
              <a:t> 2</a:t>
            </a:r>
            <a:endParaRPr lang="en-US"/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7446963" y="5543550"/>
            <a:ext cx="436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</a:t>
            </a:r>
            <a:r>
              <a:rPr lang="en-GB" u="sng"/>
              <a:t>1</a:t>
            </a:r>
          </a:p>
          <a:p>
            <a:r>
              <a:rPr lang="en-GB"/>
              <a:t>√3</a:t>
            </a: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>
            <a:off x="4562475" y="6216650"/>
            <a:ext cx="4365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</a:t>
            </a:r>
            <a:r>
              <a:rPr lang="en-GB" u="sng"/>
              <a:t>1</a:t>
            </a:r>
          </a:p>
          <a:p>
            <a:r>
              <a:rPr lang="en-GB"/>
              <a:t>√2</a:t>
            </a:r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>
            <a:off x="1385888" y="6248400"/>
            <a:ext cx="436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</a:t>
            </a:r>
            <a:r>
              <a:rPr lang="en-GB" u="sng"/>
              <a:t>1</a:t>
            </a:r>
          </a:p>
          <a:p>
            <a:r>
              <a:rPr lang="en-GB"/>
              <a:t>√2</a:t>
            </a:r>
          </a:p>
        </p:txBody>
      </p:sp>
      <p:sp>
        <p:nvSpPr>
          <p:cNvPr id="10280" name="Text Box 40"/>
          <p:cNvSpPr txBox="1">
            <a:spLocks noChangeArrowheads="1"/>
          </p:cNvSpPr>
          <p:nvPr/>
        </p:nvSpPr>
        <p:spPr bwMode="auto">
          <a:xfrm>
            <a:off x="7543800" y="6324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7" grpId="0"/>
      <p:bldP spid="10248" grpId="0"/>
      <p:bldP spid="10253" grpId="0"/>
      <p:bldP spid="10254" grpId="0"/>
      <p:bldP spid="10255" grpId="0"/>
      <p:bldP spid="10260" grpId="0"/>
      <p:bldP spid="10261" grpId="0" animBg="1"/>
      <p:bldP spid="10262" grpId="0" animBg="1"/>
      <p:bldP spid="10263" grpId="0"/>
      <p:bldP spid="10264" grpId="0"/>
      <p:bldP spid="10265" grpId="0"/>
      <p:bldP spid="10266" grpId="0"/>
      <p:bldP spid="10267" grpId="0"/>
      <p:bldP spid="10268" grpId="0"/>
      <p:bldP spid="10269" grpId="0"/>
      <p:bldP spid="10270" grpId="0"/>
      <p:bldP spid="10271" grpId="0"/>
      <p:bldP spid="10272" grpId="0"/>
      <p:bldP spid="10273" grpId="0"/>
      <p:bldP spid="10274" grpId="0"/>
      <p:bldP spid="10275" grpId="0"/>
      <p:bldP spid="10276" grpId="0"/>
      <p:bldP spid="10277" grpId="0"/>
      <p:bldP spid="10278" grpId="0"/>
      <p:bldP spid="10279" grpId="0"/>
      <p:bldP spid="102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Solve sin x = 0.5 for 0 ≤ x</a:t>
            </a:r>
            <a:r>
              <a:rPr lang="el-GR" sz="4000" smtClean="0"/>
              <a:t> </a:t>
            </a:r>
            <a:r>
              <a:rPr lang="en-GB" sz="4000" smtClean="0"/>
              <a:t>≤ 360</a:t>
            </a:r>
            <a:r>
              <a:rPr lang="en-GB" sz="4000" baseline="30000" smtClean="0"/>
              <a:t>0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68363" y="1450975"/>
            <a:ext cx="513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Using a calculator we obtain </a:t>
            </a:r>
            <a:r>
              <a:rPr lang="en-GB" sz="2400">
                <a:solidFill>
                  <a:schemeClr val="tx2"/>
                </a:solidFill>
              </a:rPr>
              <a:t>x = 30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r>
              <a:rPr lang="en-GB" sz="2400"/>
              <a:t> </a:t>
            </a:r>
            <a:endParaRPr lang="en-US" sz="240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882650" y="2005013"/>
            <a:ext cx="42931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Are there </a:t>
            </a:r>
            <a:r>
              <a:rPr lang="en-GB" sz="2400" dirty="0" smtClean="0"/>
              <a:t>any more </a:t>
            </a:r>
            <a:r>
              <a:rPr lang="en-GB" sz="2400" dirty="0"/>
              <a:t>solutions?</a:t>
            </a:r>
            <a:endParaRPr lang="en-US" sz="2400" dirty="0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885825" y="5251450"/>
            <a:ext cx="557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There is another solution when </a:t>
            </a:r>
            <a:r>
              <a:rPr lang="en-GB" sz="2400">
                <a:solidFill>
                  <a:schemeClr val="tx2"/>
                </a:solidFill>
              </a:rPr>
              <a:t>x = 150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endParaRPr lang="en-US" sz="2400" baseline="30000">
              <a:solidFill>
                <a:schemeClr val="tx2"/>
              </a:solidFill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240088" y="5746750"/>
            <a:ext cx="194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tx2"/>
                </a:solidFill>
              </a:rPr>
              <a:t>x = 30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r>
              <a:rPr lang="en-GB" sz="2400">
                <a:solidFill>
                  <a:schemeClr val="tx2"/>
                </a:solidFill>
              </a:rPr>
              <a:t>, 150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endParaRPr lang="en-US" sz="2400" baseline="30000">
              <a:solidFill>
                <a:schemeClr val="tx2"/>
              </a:solidFill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3128963" y="6269038"/>
            <a:ext cx="2189162" cy="11112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2484438"/>
            <a:ext cx="7889875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617538" y="3302000"/>
            <a:ext cx="7291387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1130300" y="3302000"/>
            <a:ext cx="0" cy="57785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3702050" y="3278188"/>
            <a:ext cx="11113" cy="601662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252" name="AutoShape 15"/>
          <p:cNvSpPr>
            <a:spLocks noChangeArrowheads="1"/>
          </p:cNvSpPr>
          <p:nvPr/>
        </p:nvSpPr>
        <p:spPr bwMode="auto">
          <a:xfrm>
            <a:off x="6529388" y="5032375"/>
            <a:ext cx="2433637" cy="1658938"/>
          </a:xfrm>
          <a:prstGeom prst="cloudCallout">
            <a:avLst>
              <a:gd name="adj1" fmla="val -85245"/>
              <a:gd name="adj2" fmla="val -8162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dirty="0">
                <a:latin typeface="Calibri" pitchFamily="34" charset="0"/>
              </a:rPr>
              <a:t>For sin x</a:t>
            </a:r>
          </a:p>
          <a:p>
            <a:pPr algn="ctr">
              <a:spcAft>
                <a:spcPts val="1000"/>
              </a:spcAft>
            </a:pPr>
            <a:r>
              <a:rPr lang="en-US" dirty="0">
                <a:latin typeface="Calibri" pitchFamily="34" charset="0"/>
              </a:rPr>
              <a:t>2</a:t>
            </a:r>
            <a:r>
              <a:rPr lang="en-US" baseline="30000" dirty="0">
                <a:latin typeface="Calibri" pitchFamily="34" charset="0"/>
              </a:rPr>
              <a:t>nd</a:t>
            </a:r>
            <a:r>
              <a:rPr lang="en-US" dirty="0">
                <a:latin typeface="Calibri" pitchFamily="34" charset="0"/>
              </a:rPr>
              <a:t> answer is 180 - 1</a:t>
            </a:r>
            <a:r>
              <a:rPr lang="en-US" baseline="30000" dirty="0">
                <a:latin typeface="Calibri" pitchFamily="34" charset="0"/>
              </a:rPr>
              <a:t>st</a:t>
            </a:r>
            <a:r>
              <a:rPr lang="en-US" dirty="0">
                <a:latin typeface="Calibri" pitchFamily="34" charset="0"/>
              </a:rPr>
              <a:t>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4" grpId="0"/>
      <p:bldP spid="14345" grpId="0"/>
      <p:bldP spid="14346" grpId="0" animBg="1"/>
      <p:bldP spid="14348" grpId="0" animBg="1"/>
      <p:bldP spid="14349" grpId="0" animBg="1"/>
      <p:bldP spid="14350" grpId="0" animBg="1"/>
      <p:bldP spid="102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70150"/>
            <a:ext cx="82296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Solve cos x = 0.7 for 0 ≤ x</a:t>
            </a:r>
            <a:r>
              <a:rPr lang="el-GR" sz="4000" smtClean="0"/>
              <a:t> </a:t>
            </a:r>
            <a:r>
              <a:rPr lang="en-GB" sz="4000" smtClean="0"/>
              <a:t>≤ 360</a:t>
            </a:r>
            <a:r>
              <a:rPr lang="en-GB" sz="4000" baseline="30000" smtClean="0"/>
              <a:t>0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68363" y="1450975"/>
            <a:ext cx="5509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Using a calculator we obtain </a:t>
            </a:r>
            <a:r>
              <a:rPr lang="en-GB" sz="2400" dirty="0">
                <a:solidFill>
                  <a:schemeClr val="tx2"/>
                </a:solidFill>
              </a:rPr>
              <a:t>x </a:t>
            </a:r>
            <a:r>
              <a:rPr lang="en-GB" sz="2400" dirty="0" smtClean="0">
                <a:solidFill>
                  <a:schemeClr val="tx2"/>
                </a:solidFill>
              </a:rPr>
              <a:t>= 45.6 </a:t>
            </a:r>
            <a:r>
              <a:rPr lang="en-GB" sz="2400" baseline="30000" dirty="0">
                <a:solidFill>
                  <a:schemeClr val="tx2"/>
                </a:solidFill>
              </a:rPr>
              <a:t>0</a:t>
            </a:r>
            <a:r>
              <a:rPr lang="en-GB" sz="2400" dirty="0"/>
              <a:t> </a:t>
            </a:r>
            <a:endParaRPr lang="en-US" sz="2400" dirty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882650" y="2005013"/>
            <a:ext cx="42931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Are there </a:t>
            </a:r>
            <a:r>
              <a:rPr lang="en-GB" sz="2400" dirty="0" smtClean="0"/>
              <a:t>any more </a:t>
            </a:r>
            <a:r>
              <a:rPr lang="en-GB" sz="2400" dirty="0"/>
              <a:t>solutions?</a:t>
            </a:r>
            <a:endParaRPr lang="en-US" sz="2400" dirty="0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885825" y="5251450"/>
            <a:ext cx="59554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There is another solution when </a:t>
            </a:r>
            <a:r>
              <a:rPr lang="en-GB" sz="2400" dirty="0">
                <a:solidFill>
                  <a:schemeClr val="tx2"/>
                </a:solidFill>
              </a:rPr>
              <a:t>x </a:t>
            </a:r>
            <a:r>
              <a:rPr lang="en-GB" sz="2400" dirty="0" smtClean="0">
                <a:solidFill>
                  <a:schemeClr val="tx2"/>
                </a:solidFill>
              </a:rPr>
              <a:t>= 314.4 </a:t>
            </a:r>
            <a:r>
              <a:rPr lang="en-GB" sz="2400" baseline="30000" dirty="0">
                <a:solidFill>
                  <a:schemeClr val="tx2"/>
                </a:solidFill>
              </a:rPr>
              <a:t>0</a:t>
            </a:r>
            <a:endParaRPr lang="en-US" sz="2400" baseline="30000" dirty="0">
              <a:solidFill>
                <a:schemeClr val="tx2"/>
              </a:solidFill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240088" y="5746750"/>
            <a:ext cx="24561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x = </a:t>
            </a:r>
            <a:r>
              <a:rPr lang="en-GB" sz="2400" dirty="0" smtClean="0">
                <a:solidFill>
                  <a:schemeClr val="tx2"/>
                </a:solidFill>
              </a:rPr>
              <a:t>45.6</a:t>
            </a:r>
            <a:r>
              <a:rPr lang="en-GB" sz="2400" baseline="30000" dirty="0" smtClean="0">
                <a:solidFill>
                  <a:schemeClr val="tx2"/>
                </a:solidFill>
              </a:rPr>
              <a:t>0</a:t>
            </a:r>
            <a:r>
              <a:rPr lang="en-GB" sz="2400" dirty="0">
                <a:solidFill>
                  <a:schemeClr val="tx2"/>
                </a:solidFill>
              </a:rPr>
              <a:t>, </a:t>
            </a:r>
            <a:r>
              <a:rPr lang="en-GB" sz="2400" dirty="0" smtClean="0">
                <a:solidFill>
                  <a:schemeClr val="tx2"/>
                </a:solidFill>
              </a:rPr>
              <a:t>314.4</a:t>
            </a:r>
            <a:r>
              <a:rPr lang="en-GB" sz="2400" baseline="30000" dirty="0" smtClean="0">
                <a:solidFill>
                  <a:schemeClr val="tx2"/>
                </a:solidFill>
              </a:rPr>
              <a:t>0</a:t>
            </a:r>
            <a:endParaRPr lang="en-US" sz="2400" baseline="30000" dirty="0">
              <a:solidFill>
                <a:schemeClr val="tx2"/>
              </a:solidFill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3128963" y="6269038"/>
            <a:ext cx="2189162" cy="11112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836613" y="2851150"/>
            <a:ext cx="7291387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H="1">
            <a:off x="1516063" y="2846388"/>
            <a:ext cx="3175" cy="112395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7675563" y="2871788"/>
            <a:ext cx="12700" cy="1030287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276" name="AutoShape 2"/>
          <p:cNvSpPr>
            <a:spLocks noChangeArrowheads="1"/>
          </p:cNvSpPr>
          <p:nvPr/>
        </p:nvSpPr>
        <p:spPr bwMode="auto">
          <a:xfrm>
            <a:off x="6296025" y="5457825"/>
            <a:ext cx="1714500" cy="1187450"/>
          </a:xfrm>
          <a:prstGeom prst="cloudCallout">
            <a:avLst>
              <a:gd name="adj1" fmla="val -75269"/>
              <a:gd name="adj2" fmla="val 129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 dirty="0">
                <a:latin typeface="Calibri" pitchFamily="34" charset="0"/>
              </a:rPr>
              <a:t>For </a:t>
            </a:r>
            <a:r>
              <a:rPr lang="en-US" sz="1100" dirty="0" err="1">
                <a:latin typeface="Calibri" pitchFamily="34" charset="0"/>
              </a:rPr>
              <a:t>cos</a:t>
            </a:r>
            <a:r>
              <a:rPr lang="en-US" sz="1100" dirty="0">
                <a:latin typeface="Calibri" pitchFamily="34" charset="0"/>
              </a:rPr>
              <a:t> x</a:t>
            </a:r>
          </a:p>
          <a:p>
            <a:pPr algn="ctr">
              <a:spcAft>
                <a:spcPts val="1000"/>
              </a:spcAft>
            </a:pPr>
            <a:r>
              <a:rPr lang="en-US" sz="1100" dirty="0">
                <a:latin typeface="Calibri" pitchFamily="34" charset="0"/>
              </a:rPr>
              <a:t>2</a:t>
            </a:r>
            <a:r>
              <a:rPr lang="en-US" sz="1100" baseline="30000" dirty="0">
                <a:latin typeface="Calibri" pitchFamily="34" charset="0"/>
              </a:rPr>
              <a:t>nd</a:t>
            </a:r>
            <a:r>
              <a:rPr lang="en-US" sz="1100" dirty="0">
                <a:latin typeface="Calibri" pitchFamily="34" charset="0"/>
              </a:rPr>
              <a:t> answer is 360 - 1</a:t>
            </a:r>
            <a:r>
              <a:rPr lang="en-US" sz="1100" baseline="30000" dirty="0">
                <a:latin typeface="Calibri" pitchFamily="34" charset="0"/>
              </a:rPr>
              <a:t>st</a:t>
            </a:r>
            <a:r>
              <a:rPr lang="en-US" sz="1100" dirty="0">
                <a:latin typeface="Calibri" pitchFamily="34" charset="0"/>
              </a:rPr>
              <a:t>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4" grpId="0"/>
      <p:bldP spid="14345" grpId="0"/>
      <p:bldP spid="14346" grpId="0" animBg="1"/>
      <p:bldP spid="14348" grpId="0" animBg="1"/>
      <p:bldP spid="14349" grpId="0" animBg="1"/>
      <p:bldP spid="14350" grpId="0" animBg="1"/>
      <p:bldP spid="112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109538"/>
            <a:ext cx="86868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Solve sin x= -cos x for 0</a:t>
            </a:r>
            <a:r>
              <a:rPr lang="en-GB" sz="4000" baseline="30000" smtClean="0"/>
              <a:t>0</a:t>
            </a:r>
            <a:r>
              <a:rPr lang="en-GB" sz="4000" smtClean="0"/>
              <a:t> ≤ </a:t>
            </a:r>
            <a:r>
              <a:rPr lang="el-GR" sz="4000" smtClean="0"/>
              <a:t>θ </a:t>
            </a:r>
            <a:r>
              <a:rPr lang="en-GB" sz="4000" smtClean="0"/>
              <a:t>≤ 360</a:t>
            </a:r>
            <a:r>
              <a:rPr lang="en-GB" sz="4000" baseline="30000" smtClean="0"/>
              <a:t>0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68363" y="1450975"/>
            <a:ext cx="5238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Using a calculator we obtain </a:t>
            </a:r>
            <a:r>
              <a:rPr lang="en-GB" sz="2400">
                <a:solidFill>
                  <a:schemeClr val="tx2"/>
                </a:solidFill>
              </a:rPr>
              <a:t>x = -45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r>
              <a:rPr lang="en-GB" sz="2400"/>
              <a:t> </a:t>
            </a:r>
            <a:endParaRPr lang="en-US" sz="240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82650" y="2005013"/>
            <a:ext cx="42931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Are there </a:t>
            </a:r>
            <a:r>
              <a:rPr lang="en-GB" sz="2400" dirty="0" smtClean="0"/>
              <a:t>any more </a:t>
            </a:r>
            <a:r>
              <a:rPr lang="en-GB" sz="2400" dirty="0"/>
              <a:t>solutions?</a:t>
            </a:r>
            <a:endParaRPr lang="en-US" sz="2400" dirty="0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885825" y="5194300"/>
            <a:ext cx="7227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/>
              <a:t>There are other solutions when </a:t>
            </a:r>
            <a:r>
              <a:rPr lang="en-GB" sz="2400">
                <a:solidFill>
                  <a:schemeClr val="tx2"/>
                </a:solidFill>
              </a:rPr>
              <a:t>x = 135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r>
              <a:rPr lang="en-GB" sz="2400">
                <a:solidFill>
                  <a:schemeClr val="tx2"/>
                </a:solidFill>
              </a:rPr>
              <a:t>,225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endParaRPr lang="en-US" sz="2400" baseline="30000">
              <a:solidFill>
                <a:schemeClr val="tx2"/>
              </a:solidFill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240088" y="5803900"/>
            <a:ext cx="2114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tx2"/>
                </a:solidFill>
              </a:rPr>
              <a:t>x = 135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r>
              <a:rPr lang="en-GB" sz="2400">
                <a:solidFill>
                  <a:schemeClr val="tx2"/>
                </a:solidFill>
              </a:rPr>
              <a:t>, 225</a:t>
            </a:r>
            <a:r>
              <a:rPr lang="en-GB" sz="2400" baseline="30000">
                <a:solidFill>
                  <a:schemeClr val="tx2"/>
                </a:solidFill>
              </a:rPr>
              <a:t>0</a:t>
            </a:r>
            <a:endParaRPr lang="en-US" sz="2400" baseline="30000">
              <a:solidFill>
                <a:schemeClr val="tx2"/>
              </a:solidFill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3128963" y="6270625"/>
            <a:ext cx="2189162" cy="7938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413" y="2506663"/>
            <a:ext cx="8089900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1079500" y="4252913"/>
            <a:ext cx="7412038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V="1">
            <a:off x="3871913" y="3865563"/>
            <a:ext cx="1587" cy="37465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 flipV="1">
            <a:off x="7615238" y="3841750"/>
            <a:ext cx="11112" cy="384175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2959100" y="2706688"/>
            <a:ext cx="0" cy="23352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6711950" y="2682875"/>
            <a:ext cx="0" cy="23352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046163" y="1036638"/>
            <a:ext cx="5360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Dividing by cos x we obtain </a:t>
            </a:r>
            <a:r>
              <a:rPr lang="en-GB" sz="2400">
                <a:solidFill>
                  <a:schemeClr val="tx2"/>
                </a:solidFill>
              </a:rPr>
              <a:t>tan x = -1</a:t>
            </a:r>
            <a:r>
              <a:rPr lang="en-GB" sz="2400"/>
              <a:t> </a:t>
            </a:r>
            <a:endParaRPr lang="en-US" sz="2400"/>
          </a:p>
        </p:txBody>
      </p:sp>
      <p:sp>
        <p:nvSpPr>
          <p:cNvPr id="12303" name="AutoShape 15"/>
          <p:cNvSpPr>
            <a:spLocks noChangeArrowheads="1"/>
          </p:cNvSpPr>
          <p:nvPr/>
        </p:nvSpPr>
        <p:spPr bwMode="auto">
          <a:xfrm>
            <a:off x="6786563" y="5494338"/>
            <a:ext cx="1714500" cy="1112837"/>
          </a:xfrm>
          <a:prstGeom prst="cloudCallout">
            <a:avLst>
              <a:gd name="adj1" fmla="val -74412"/>
              <a:gd name="adj2" fmla="val 6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100" dirty="0">
                <a:latin typeface="Calibri" pitchFamily="34" charset="0"/>
              </a:rPr>
              <a:t>For tan x</a:t>
            </a:r>
          </a:p>
          <a:p>
            <a:pPr algn="ctr">
              <a:spcAft>
                <a:spcPts val="1000"/>
              </a:spcAft>
            </a:pPr>
            <a:r>
              <a:rPr lang="en-US" sz="1100" dirty="0">
                <a:latin typeface="Calibri" pitchFamily="34" charset="0"/>
              </a:rPr>
              <a:t>2</a:t>
            </a:r>
            <a:r>
              <a:rPr lang="en-US" sz="1100" baseline="30000" dirty="0">
                <a:latin typeface="Calibri" pitchFamily="34" charset="0"/>
              </a:rPr>
              <a:t>nd</a:t>
            </a:r>
            <a:r>
              <a:rPr lang="en-US" sz="1100" dirty="0">
                <a:latin typeface="Calibri" pitchFamily="34" charset="0"/>
              </a:rPr>
              <a:t> answer is 180 + 1</a:t>
            </a:r>
            <a:r>
              <a:rPr lang="en-US" sz="1100" baseline="30000" dirty="0">
                <a:latin typeface="Calibri" pitchFamily="34" charset="0"/>
              </a:rPr>
              <a:t>st</a:t>
            </a:r>
            <a:r>
              <a:rPr lang="en-US" sz="1100" dirty="0">
                <a:latin typeface="Calibri" pitchFamily="34" charset="0"/>
              </a:rPr>
              <a:t>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58" grpId="0"/>
      <p:bldP spid="23559" grpId="0" animBg="1"/>
      <p:bldP spid="23561" grpId="0" animBg="1"/>
      <p:bldP spid="23562" grpId="0" animBg="1"/>
      <p:bldP spid="23563" grpId="0" animBg="1"/>
      <p:bldP spid="23565" grpId="0" animBg="1"/>
      <p:bldP spid="23566" grpId="0" animBg="1"/>
      <p:bldP spid="16" grpId="0"/>
      <p:bldP spid="1230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22250" y="260350"/>
            <a:ext cx="88761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Solve	2sin 2</a:t>
            </a:r>
            <a:r>
              <a:rPr lang="el-GR" sz="2400" dirty="0"/>
              <a:t>θ</a:t>
            </a:r>
            <a:r>
              <a:rPr lang="en-GB" sz="2400" dirty="0"/>
              <a:t> </a:t>
            </a:r>
            <a:r>
              <a:rPr lang="en-GB" sz="2400" dirty="0" err="1"/>
              <a:t>cos</a:t>
            </a:r>
            <a:r>
              <a:rPr lang="en-GB" sz="2400" dirty="0"/>
              <a:t> ½</a:t>
            </a:r>
            <a:r>
              <a:rPr lang="el-GR" sz="2400" dirty="0"/>
              <a:t>θ</a:t>
            </a:r>
            <a:r>
              <a:rPr lang="en-GB" sz="2400" dirty="0"/>
              <a:t> = sin 2</a:t>
            </a:r>
            <a:r>
              <a:rPr lang="el-GR" sz="2400" dirty="0"/>
              <a:t>θ</a:t>
            </a:r>
            <a:r>
              <a:rPr lang="en-GB" sz="2400" dirty="0"/>
              <a:t>	  in the interval </a:t>
            </a:r>
            <a:r>
              <a:rPr lang="en-GB" sz="2400" dirty="0" smtClean="0">
                <a:solidFill>
                  <a:schemeClr val="tx2"/>
                </a:solidFill>
              </a:rPr>
              <a:t>0 </a:t>
            </a:r>
            <a:r>
              <a:rPr lang="en-GB" sz="2400" dirty="0">
                <a:solidFill>
                  <a:schemeClr val="tx2"/>
                </a:solidFill>
              </a:rPr>
              <a:t>≤ </a:t>
            </a:r>
            <a:r>
              <a:rPr lang="el-GR" sz="2400" dirty="0">
                <a:solidFill>
                  <a:schemeClr val="tx2"/>
                </a:solidFill>
              </a:rPr>
              <a:t>θ </a:t>
            </a:r>
            <a:r>
              <a:rPr lang="en-GB" sz="2400" dirty="0">
                <a:solidFill>
                  <a:schemeClr val="tx2"/>
                </a:solidFill>
              </a:rPr>
              <a:t>≤ 360</a:t>
            </a:r>
            <a:r>
              <a:rPr lang="en-GB" sz="2400" baseline="30000" dirty="0">
                <a:solidFill>
                  <a:schemeClr val="tx2"/>
                </a:solidFill>
              </a:rPr>
              <a:t>0</a:t>
            </a:r>
            <a:endParaRPr lang="el-GR" sz="2400" baseline="30000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166813" y="32321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05204" y="828016"/>
            <a:ext cx="3140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2 sin 2</a:t>
            </a:r>
            <a:r>
              <a:rPr lang="el-GR" dirty="0"/>
              <a:t>θ</a:t>
            </a:r>
            <a:r>
              <a:rPr lang="en-GB" dirty="0"/>
              <a:t>  </a:t>
            </a:r>
            <a:r>
              <a:rPr lang="en-GB" dirty="0" err="1"/>
              <a:t>cos</a:t>
            </a:r>
            <a:r>
              <a:rPr lang="en-GB" dirty="0"/>
              <a:t> ½ </a:t>
            </a:r>
            <a:r>
              <a:rPr lang="el-GR" dirty="0"/>
              <a:t>θ</a:t>
            </a:r>
            <a:r>
              <a:rPr lang="en-GB" dirty="0"/>
              <a:t> - sin 2</a:t>
            </a:r>
            <a:r>
              <a:rPr lang="el-GR" dirty="0"/>
              <a:t>θ</a:t>
            </a:r>
            <a:r>
              <a:rPr lang="en-GB" dirty="0"/>
              <a:t> = 0</a:t>
            </a:r>
            <a:endParaRPr lang="en-US" dirty="0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63001" y="1317308"/>
            <a:ext cx="2922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sin 2</a:t>
            </a:r>
            <a:r>
              <a:rPr lang="el-GR" dirty="0"/>
              <a:t>θ</a:t>
            </a:r>
            <a:r>
              <a:rPr lang="en-GB" dirty="0"/>
              <a:t>  ( 2cos ½ </a:t>
            </a:r>
            <a:r>
              <a:rPr lang="el-GR" dirty="0"/>
              <a:t>θ</a:t>
            </a:r>
            <a:r>
              <a:rPr lang="en-GB" dirty="0"/>
              <a:t> – 1 ) = 0</a:t>
            </a:r>
            <a:endParaRPr lang="en-US" dirty="0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464527" y="2086586"/>
            <a:ext cx="1190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sin 2</a:t>
            </a:r>
            <a:r>
              <a:rPr lang="el-GR" dirty="0"/>
              <a:t>θ</a:t>
            </a:r>
            <a:r>
              <a:rPr lang="en-GB" dirty="0"/>
              <a:t> = 0</a:t>
            </a:r>
            <a:endParaRPr lang="en-US" dirty="0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5802752" y="1974044"/>
            <a:ext cx="1576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err="1"/>
              <a:t>cos</a:t>
            </a:r>
            <a:r>
              <a:rPr lang="en-GB" dirty="0"/>
              <a:t> ½ </a:t>
            </a:r>
            <a:r>
              <a:rPr lang="el-GR" dirty="0"/>
              <a:t>θ</a:t>
            </a:r>
            <a:r>
              <a:rPr lang="en-GB" dirty="0"/>
              <a:t> = 1/2</a:t>
            </a:r>
            <a:endParaRPr lang="en-US" dirty="0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15474" y="5593007"/>
            <a:ext cx="3652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dirty="0"/>
              <a:t>θ</a:t>
            </a:r>
            <a:r>
              <a:rPr lang="en-GB" dirty="0"/>
              <a:t> = 0</a:t>
            </a:r>
            <a:r>
              <a:rPr lang="en-GB" baseline="30000" dirty="0"/>
              <a:t>0</a:t>
            </a:r>
            <a:r>
              <a:rPr lang="en-GB" dirty="0"/>
              <a:t>, 90</a:t>
            </a:r>
            <a:r>
              <a:rPr lang="en-GB" baseline="30000" dirty="0"/>
              <a:t>0</a:t>
            </a:r>
            <a:r>
              <a:rPr lang="en-GB" dirty="0"/>
              <a:t>, 180</a:t>
            </a:r>
            <a:r>
              <a:rPr lang="en-GB" baseline="30000" dirty="0"/>
              <a:t>0</a:t>
            </a:r>
            <a:r>
              <a:rPr lang="en-GB" dirty="0"/>
              <a:t> 270</a:t>
            </a:r>
            <a:r>
              <a:rPr lang="en-GB" baseline="30000" dirty="0"/>
              <a:t>0</a:t>
            </a:r>
            <a:r>
              <a:rPr lang="en-GB" dirty="0"/>
              <a:t>, 360</a:t>
            </a:r>
            <a:r>
              <a:rPr lang="en-GB" baseline="30000" dirty="0"/>
              <a:t>0</a:t>
            </a:r>
            <a:r>
              <a:rPr lang="en-GB" dirty="0"/>
              <a:t> </a:t>
            </a:r>
            <a:endParaRPr lang="en-US" baseline="30000" dirty="0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6050061" y="5536736"/>
            <a:ext cx="10461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dirty="0"/>
              <a:t>θ</a:t>
            </a:r>
            <a:r>
              <a:rPr lang="en-GB" dirty="0"/>
              <a:t> = 120</a:t>
            </a:r>
            <a:r>
              <a:rPr lang="en-GB" baseline="30000" dirty="0"/>
              <a:t>0</a:t>
            </a:r>
            <a:endParaRPr lang="en-US" baseline="30000" dirty="0"/>
          </a:p>
        </p:txBody>
      </p:sp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153" y="2617958"/>
            <a:ext cx="3455987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6" name="Line 12"/>
          <p:cNvSpPr>
            <a:spLocks noChangeShapeType="1"/>
          </p:cNvSpPr>
          <p:nvPr/>
        </p:nvSpPr>
        <p:spPr bwMode="auto">
          <a:xfrm flipV="1">
            <a:off x="324949" y="5990102"/>
            <a:ext cx="2824162" cy="26988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V="1">
            <a:off x="6054383" y="5892995"/>
            <a:ext cx="906463" cy="26988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2663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9709" y="2595293"/>
            <a:ext cx="3754437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9" name="Line 15"/>
          <p:cNvSpPr>
            <a:spLocks noChangeShapeType="1"/>
          </p:cNvSpPr>
          <p:nvPr/>
        </p:nvSpPr>
        <p:spPr bwMode="auto">
          <a:xfrm>
            <a:off x="4914509" y="3067612"/>
            <a:ext cx="3455988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5351193" y="3137951"/>
            <a:ext cx="0" cy="431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7822370" y="3109815"/>
            <a:ext cx="0" cy="431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415706" y="4972368"/>
            <a:ext cx="3487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2</a:t>
            </a:r>
            <a:r>
              <a:rPr lang="el-GR"/>
              <a:t>θ</a:t>
            </a:r>
            <a:r>
              <a:rPr lang="en-GB"/>
              <a:t> = 0</a:t>
            </a:r>
            <a:r>
              <a:rPr lang="en-GB" baseline="30000"/>
              <a:t>0</a:t>
            </a:r>
            <a:r>
              <a:rPr lang="en-GB"/>
              <a:t>, 180</a:t>
            </a:r>
            <a:r>
              <a:rPr lang="en-GB" baseline="30000"/>
              <a:t>0</a:t>
            </a:r>
            <a:r>
              <a:rPr lang="en-GB"/>
              <a:t>, 360</a:t>
            </a:r>
            <a:r>
              <a:rPr lang="en-GB" baseline="30000"/>
              <a:t>0</a:t>
            </a:r>
            <a:r>
              <a:rPr lang="en-GB"/>
              <a:t> 540</a:t>
            </a:r>
            <a:r>
              <a:rPr lang="en-GB" baseline="30000"/>
              <a:t>0</a:t>
            </a:r>
            <a:r>
              <a:rPr lang="en-GB"/>
              <a:t>, 720</a:t>
            </a:r>
            <a:r>
              <a:rPr lang="en-GB" baseline="30000"/>
              <a:t>0</a:t>
            </a:r>
            <a:r>
              <a:rPr lang="en-GB"/>
              <a:t>, </a:t>
            </a:r>
            <a:endParaRPr lang="en-US" baseline="30000"/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5788416" y="5017307"/>
            <a:ext cx="1771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½ </a:t>
            </a:r>
            <a:r>
              <a:rPr lang="el-GR" dirty="0"/>
              <a:t>θ</a:t>
            </a:r>
            <a:r>
              <a:rPr lang="en-GB" dirty="0"/>
              <a:t> = 60</a:t>
            </a:r>
            <a:r>
              <a:rPr lang="en-GB" baseline="30000" dirty="0"/>
              <a:t>0</a:t>
            </a:r>
            <a:r>
              <a:rPr lang="en-GB" dirty="0"/>
              <a:t>, 300</a:t>
            </a:r>
            <a:r>
              <a:rPr lang="en-GB" baseline="30000" dirty="0"/>
              <a:t>0</a:t>
            </a:r>
            <a:endParaRPr lang="en-US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0" grpId="0"/>
      <p:bldP spid="26631" grpId="0"/>
      <p:bldP spid="26632" grpId="0"/>
      <p:bldP spid="26633" grpId="0"/>
      <p:bldP spid="26634" grpId="0"/>
      <p:bldP spid="26636" grpId="0" animBg="1"/>
      <p:bldP spid="26637" grpId="0" animBg="1"/>
      <p:bldP spid="26639" grpId="0" animBg="1"/>
      <p:bldP spid="26640" grpId="0" animBg="1"/>
      <p:bldP spid="26641" grpId="0" animBg="1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000" dirty="0" smtClean="0"/>
              <a:t>Solve the equation     2sin</a:t>
            </a:r>
            <a:r>
              <a:rPr lang="en-GB" sz="2000" baseline="30000" dirty="0" smtClean="0"/>
              <a:t>2</a:t>
            </a:r>
            <a:r>
              <a:rPr lang="el-GR" sz="2000" dirty="0" smtClean="0"/>
              <a:t>θ</a:t>
            </a:r>
            <a:r>
              <a:rPr lang="en-GB" sz="2000" dirty="0" smtClean="0"/>
              <a:t> = </a:t>
            </a:r>
            <a:r>
              <a:rPr lang="en-GB" sz="2000" dirty="0" err="1" smtClean="0"/>
              <a:t>cos</a:t>
            </a:r>
            <a:r>
              <a:rPr lang="en-GB" sz="2000" dirty="0" smtClean="0"/>
              <a:t> </a:t>
            </a:r>
            <a:r>
              <a:rPr lang="el-GR" sz="2000" dirty="0" smtClean="0"/>
              <a:t>θ</a:t>
            </a:r>
            <a:r>
              <a:rPr lang="en-GB" sz="2000" dirty="0" smtClean="0"/>
              <a:t> + 1   in the interval    0</a:t>
            </a:r>
            <a:r>
              <a:rPr lang="en-GB" sz="2000" baseline="30000" dirty="0" smtClean="0"/>
              <a:t>0</a:t>
            </a:r>
            <a:r>
              <a:rPr lang="en-GB" sz="2000" dirty="0" smtClean="0"/>
              <a:t> ≤ </a:t>
            </a:r>
            <a:r>
              <a:rPr lang="el-GR" sz="2000" dirty="0" smtClean="0"/>
              <a:t>θ</a:t>
            </a:r>
            <a:r>
              <a:rPr lang="en-GB" sz="2000" dirty="0" smtClean="0"/>
              <a:t> ≤ 360</a:t>
            </a:r>
            <a:r>
              <a:rPr lang="en-GB" sz="2000" baseline="30000" dirty="0" smtClean="0"/>
              <a:t>0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93894" y="1235075"/>
            <a:ext cx="43609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Need to work with either sin</a:t>
            </a:r>
            <a:r>
              <a:rPr lang="el-GR" dirty="0" smtClean="0"/>
              <a:t> θ</a:t>
            </a:r>
            <a:r>
              <a:rPr lang="en-GB" dirty="0" smtClean="0">
                <a:solidFill>
                  <a:schemeClr val="tx2"/>
                </a:solidFill>
              </a:rPr>
              <a:t> or </a:t>
            </a:r>
            <a:r>
              <a:rPr lang="en-GB" dirty="0" err="1" smtClean="0">
                <a:solidFill>
                  <a:schemeClr val="tx2"/>
                </a:solidFill>
              </a:rPr>
              <a:t>cos</a:t>
            </a:r>
            <a:r>
              <a:rPr lang="el-GR" dirty="0" smtClean="0"/>
              <a:t> θ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126163" y="1201738"/>
            <a:ext cx="2308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</a:rPr>
              <a:t>But cos</a:t>
            </a:r>
            <a:r>
              <a:rPr lang="en-GB" baseline="30000">
                <a:solidFill>
                  <a:schemeClr val="accent2"/>
                </a:solidFill>
              </a:rPr>
              <a:t>2</a:t>
            </a:r>
            <a:r>
              <a:rPr lang="el-GR">
                <a:solidFill>
                  <a:schemeClr val="accent2"/>
                </a:solidFill>
              </a:rPr>
              <a:t>θ</a:t>
            </a:r>
            <a:r>
              <a:rPr lang="en-GB">
                <a:solidFill>
                  <a:schemeClr val="accent2"/>
                </a:solidFill>
              </a:rPr>
              <a:t> + sin</a:t>
            </a:r>
            <a:r>
              <a:rPr lang="en-GB" baseline="30000">
                <a:solidFill>
                  <a:schemeClr val="accent2"/>
                </a:solidFill>
              </a:rPr>
              <a:t>2</a:t>
            </a:r>
            <a:r>
              <a:rPr lang="el-GR">
                <a:solidFill>
                  <a:schemeClr val="accent2"/>
                </a:solidFill>
              </a:rPr>
              <a:t>θ</a:t>
            </a:r>
            <a:r>
              <a:rPr lang="en-GB">
                <a:solidFill>
                  <a:schemeClr val="accent2"/>
                </a:solidFill>
              </a:rPr>
              <a:t> = 1</a:t>
            </a:r>
            <a:endParaRPr lang="el-GR">
              <a:solidFill>
                <a:schemeClr val="accent2"/>
              </a:solidFill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674813" y="1597025"/>
            <a:ext cx="2617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2( 1 - cos</a:t>
            </a:r>
            <a:r>
              <a:rPr lang="en-GB" baseline="30000">
                <a:solidFill>
                  <a:schemeClr val="tx2"/>
                </a:solidFill>
              </a:rPr>
              <a:t>2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) = cos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+ 1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685925" y="1946275"/>
            <a:ext cx="2338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2- 2cos</a:t>
            </a:r>
            <a:r>
              <a:rPr lang="en-GB" baseline="30000">
                <a:solidFill>
                  <a:schemeClr val="tx2"/>
                </a:solidFill>
              </a:rPr>
              <a:t>2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 = cos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+ 1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674813" y="2282825"/>
            <a:ext cx="2401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0 = 2cos</a:t>
            </a:r>
            <a:r>
              <a:rPr lang="en-GB" baseline="30000">
                <a:solidFill>
                  <a:schemeClr val="tx2"/>
                </a:solidFill>
              </a:rPr>
              <a:t>2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 + cos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- 1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1685925" y="2630488"/>
            <a:ext cx="281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0 = ( 2cos 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-1)( cos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+ 1)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1684338" y="2954338"/>
            <a:ext cx="418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2cos 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-1 =0 	or 	cos 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+ 1= 0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1708150" y="3316288"/>
            <a:ext cx="393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cos 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= </a:t>
            </a:r>
            <a:r>
              <a:rPr lang="en-US">
                <a:solidFill>
                  <a:schemeClr val="tx2"/>
                </a:solidFill>
              </a:rPr>
              <a:t>½</a:t>
            </a:r>
            <a:r>
              <a:rPr lang="en-GB">
                <a:solidFill>
                  <a:schemeClr val="tx2"/>
                </a:solidFill>
              </a:rPr>
              <a:t> 	or 	cos 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= -1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13" y="3673475"/>
            <a:ext cx="4729162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7" name="Line 15"/>
          <p:cNvSpPr>
            <a:spLocks noChangeShapeType="1"/>
          </p:cNvSpPr>
          <p:nvPr/>
        </p:nvSpPr>
        <p:spPr bwMode="auto">
          <a:xfrm flipV="1">
            <a:off x="444500" y="4475163"/>
            <a:ext cx="4379913" cy="127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1203325" y="4475163"/>
            <a:ext cx="0" cy="57785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4067175" y="4475163"/>
            <a:ext cx="0" cy="57785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5213350" y="3917950"/>
            <a:ext cx="1181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cos 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= </a:t>
            </a:r>
            <a:r>
              <a:rPr lang="en-US">
                <a:solidFill>
                  <a:schemeClr val="tx2"/>
                </a:solidFill>
              </a:rPr>
              <a:t>½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5286375" y="4279900"/>
            <a:ext cx="909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= </a:t>
            </a:r>
            <a:r>
              <a:rPr lang="en-US">
                <a:solidFill>
                  <a:schemeClr val="tx2"/>
                </a:solidFill>
              </a:rPr>
              <a:t>60</a:t>
            </a:r>
            <a:r>
              <a:rPr lang="en-US" baseline="300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742113" y="4256088"/>
            <a:ext cx="1036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= </a:t>
            </a:r>
            <a:r>
              <a:rPr lang="en-US">
                <a:solidFill>
                  <a:schemeClr val="tx2"/>
                </a:solidFill>
              </a:rPr>
              <a:t>300</a:t>
            </a:r>
            <a:r>
              <a:rPr lang="en-US" baseline="300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5284788" y="4999038"/>
            <a:ext cx="119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/>
                </a:solidFill>
              </a:rPr>
              <a:t>cos </a:t>
            </a:r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= </a:t>
            </a:r>
            <a:r>
              <a:rPr lang="en-US">
                <a:solidFill>
                  <a:schemeClr val="tx2"/>
                </a:solidFill>
              </a:rPr>
              <a:t>-1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5357813" y="5459413"/>
            <a:ext cx="1036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chemeClr val="tx2"/>
                </a:solidFill>
              </a:rPr>
              <a:t>θ</a:t>
            </a:r>
            <a:r>
              <a:rPr lang="en-GB">
                <a:solidFill>
                  <a:schemeClr val="tx2"/>
                </a:solidFill>
              </a:rPr>
              <a:t> = </a:t>
            </a:r>
            <a:r>
              <a:rPr lang="en-US">
                <a:solidFill>
                  <a:schemeClr val="tx2"/>
                </a:solidFill>
              </a:rPr>
              <a:t>180</a:t>
            </a:r>
            <a:r>
              <a:rPr lang="en-US" baseline="300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 flipV="1">
            <a:off x="444500" y="6292850"/>
            <a:ext cx="4379913" cy="11113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2622550" y="5089525"/>
            <a:ext cx="0" cy="1203325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 type="triangle" w="med" len="med"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5273675" y="5962650"/>
            <a:ext cx="2817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sng">
                <a:solidFill>
                  <a:schemeClr val="tx2"/>
                </a:solidFill>
              </a:rPr>
              <a:t>Hence </a:t>
            </a:r>
            <a:r>
              <a:rPr lang="el-GR" u="sng">
                <a:solidFill>
                  <a:schemeClr val="tx2"/>
                </a:solidFill>
              </a:rPr>
              <a:t>θ</a:t>
            </a:r>
            <a:r>
              <a:rPr lang="en-GB" u="sng">
                <a:solidFill>
                  <a:schemeClr val="tx2"/>
                </a:solidFill>
              </a:rPr>
              <a:t> = </a:t>
            </a:r>
            <a:r>
              <a:rPr lang="en-US" u="sng">
                <a:solidFill>
                  <a:schemeClr val="tx2"/>
                </a:solidFill>
              </a:rPr>
              <a:t>60</a:t>
            </a:r>
            <a:r>
              <a:rPr lang="en-US" u="sng" baseline="30000">
                <a:solidFill>
                  <a:schemeClr val="tx2"/>
                </a:solidFill>
              </a:rPr>
              <a:t>0</a:t>
            </a:r>
            <a:r>
              <a:rPr lang="en-US" u="sng">
                <a:solidFill>
                  <a:schemeClr val="tx2"/>
                </a:solidFill>
              </a:rPr>
              <a:t>, 180</a:t>
            </a:r>
            <a:r>
              <a:rPr lang="en-US" u="sng" baseline="30000">
                <a:solidFill>
                  <a:schemeClr val="tx2"/>
                </a:solidFill>
              </a:rPr>
              <a:t>0</a:t>
            </a:r>
            <a:r>
              <a:rPr lang="en-US" u="sng">
                <a:solidFill>
                  <a:schemeClr val="tx2"/>
                </a:solidFill>
              </a:rPr>
              <a:t>, 300</a:t>
            </a:r>
            <a:r>
              <a:rPr lang="en-US" u="sng" baseline="3000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5676900" y="1617663"/>
            <a:ext cx="2759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</a:rPr>
              <a:t>Hence   sin</a:t>
            </a:r>
            <a:r>
              <a:rPr lang="en-GB" baseline="30000">
                <a:solidFill>
                  <a:schemeClr val="accent2"/>
                </a:solidFill>
              </a:rPr>
              <a:t>2</a:t>
            </a:r>
            <a:r>
              <a:rPr lang="el-GR">
                <a:solidFill>
                  <a:schemeClr val="accent2"/>
                </a:solidFill>
              </a:rPr>
              <a:t>θ</a:t>
            </a:r>
            <a:r>
              <a:rPr lang="en-GB">
                <a:solidFill>
                  <a:schemeClr val="accent2"/>
                </a:solidFill>
              </a:rPr>
              <a:t> = 1 - cos</a:t>
            </a:r>
            <a:r>
              <a:rPr lang="en-GB" baseline="30000">
                <a:solidFill>
                  <a:schemeClr val="accent2"/>
                </a:solidFill>
              </a:rPr>
              <a:t>2</a:t>
            </a:r>
            <a:r>
              <a:rPr lang="el-GR">
                <a:solidFill>
                  <a:schemeClr val="accent2"/>
                </a:solidFill>
              </a:rPr>
              <a:t>θ</a:t>
            </a:r>
            <a:r>
              <a:rPr lang="en-GB">
                <a:solidFill>
                  <a:schemeClr val="accent2"/>
                </a:solidFill>
              </a:rPr>
              <a:t> </a:t>
            </a:r>
            <a:endParaRPr lang="el-GR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  <p:bldP spid="18440" grpId="0"/>
      <p:bldP spid="18441" grpId="0"/>
      <p:bldP spid="18442" grpId="0"/>
      <p:bldP spid="18443" grpId="0"/>
      <p:bldP spid="18444" grpId="0"/>
      <p:bldP spid="18445" grpId="0"/>
      <p:bldP spid="18447" grpId="0" animBg="1"/>
      <p:bldP spid="18448" grpId="0" animBg="1"/>
      <p:bldP spid="18449" grpId="0" animBg="1"/>
      <p:bldP spid="18450" grpId="0"/>
      <p:bldP spid="18451" grpId="0"/>
      <p:bldP spid="18452" grpId="0"/>
      <p:bldP spid="18453" grpId="0"/>
      <p:bldP spid="18454" grpId="0"/>
      <p:bldP spid="18455" grpId="0" animBg="1"/>
      <p:bldP spid="18456" grpId="0" animBg="1"/>
      <p:bldP spid="18457" grpId="0"/>
      <p:bldP spid="184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The Sine Rule</a:t>
            </a:r>
            <a:endParaRPr lang="en-US" u="sng" smtClean="0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 flipV="1">
            <a:off x="1358900" y="1720850"/>
            <a:ext cx="2311400" cy="2417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206" name="Line 6"/>
          <p:cNvSpPr>
            <a:spLocks noChangeShapeType="1"/>
          </p:cNvSpPr>
          <p:nvPr/>
        </p:nvSpPr>
        <p:spPr bwMode="auto">
          <a:xfrm>
            <a:off x="3670300" y="1720850"/>
            <a:ext cx="3789363" cy="1708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 flipV="1">
            <a:off x="1358900" y="3429000"/>
            <a:ext cx="6100763" cy="7096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960438" y="40465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3433763" y="1295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</a:t>
            </a:r>
            <a:endParaRPr lang="en-US"/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7572375" y="32575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</a:t>
            </a:r>
            <a:endParaRPr lang="en-US"/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5441950" y="2114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3925888" y="3810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</a:t>
            </a:r>
            <a:endParaRPr lang="en-US"/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2247900" y="249078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</a:t>
            </a:r>
            <a:endParaRPr lang="en-US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2544982" y="4310844"/>
          <a:ext cx="3171694" cy="936405"/>
        </p:xfrm>
        <a:graphic>
          <a:graphicData uri="http://schemas.openxmlformats.org/presentationml/2006/ole">
            <p:oleObj spid="_x0000_s15377" name="Equation" r:id="rId3" imgW="1333440" imgH="393480" progId="Equation.DSMT4">
              <p:embed/>
            </p:oleObj>
          </a:graphicData>
        </a:graphic>
      </p:graphicFrame>
      <p:graphicFrame>
        <p:nvGraphicFramePr>
          <p:cNvPr id="15378" name="Object 18"/>
          <p:cNvGraphicFramePr>
            <a:graphicFrameLocks noChangeAspect="1"/>
          </p:cNvGraphicFramePr>
          <p:nvPr/>
        </p:nvGraphicFramePr>
        <p:xfrm>
          <a:off x="2639744" y="5333512"/>
          <a:ext cx="3171825" cy="936625"/>
        </p:xfrm>
        <a:graphic>
          <a:graphicData uri="http://schemas.openxmlformats.org/presentationml/2006/ole">
            <p:oleObj spid="_x0000_s15378" name="Equation" r:id="rId4" imgW="133344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animBg="1"/>
      <p:bldP spid="51206" grpId="0" animBg="1"/>
      <p:bldP spid="51207" grpId="0" animBg="1"/>
      <p:bldP spid="51208" grpId="0"/>
      <p:bldP spid="51209" grpId="0"/>
      <p:bldP spid="51210" grpId="0"/>
      <p:bldP spid="51211" grpId="0"/>
      <p:bldP spid="51212" grpId="0"/>
      <p:bldP spid="512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The Cosine Rule</a:t>
            </a:r>
            <a:endParaRPr lang="en-US" u="sng" smtClean="0"/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 flipV="1">
            <a:off x="1358900" y="1720850"/>
            <a:ext cx="2311400" cy="2417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88" name="Line 6"/>
          <p:cNvSpPr>
            <a:spLocks noChangeShapeType="1"/>
          </p:cNvSpPr>
          <p:nvPr/>
        </p:nvSpPr>
        <p:spPr bwMode="auto">
          <a:xfrm>
            <a:off x="3670300" y="1720850"/>
            <a:ext cx="3789363" cy="1708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89" name="Line 7"/>
          <p:cNvSpPr>
            <a:spLocks noChangeShapeType="1"/>
          </p:cNvSpPr>
          <p:nvPr/>
        </p:nvSpPr>
        <p:spPr bwMode="auto">
          <a:xfrm flipV="1">
            <a:off x="1358900" y="3429000"/>
            <a:ext cx="6100763" cy="7096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960438" y="40465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3433763" y="1295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</a:t>
            </a:r>
            <a:endParaRPr lang="en-US"/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7572375" y="32575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</a:t>
            </a:r>
            <a:endParaRPr lang="en-US"/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5441950" y="2114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16394" name="Text Box 12"/>
          <p:cNvSpPr txBox="1">
            <a:spLocks noChangeArrowheads="1"/>
          </p:cNvSpPr>
          <p:nvPr/>
        </p:nvSpPr>
        <p:spPr bwMode="auto">
          <a:xfrm>
            <a:off x="3925888" y="3810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</a:t>
            </a:r>
            <a:endParaRPr lang="en-US"/>
          </a:p>
        </p:txBody>
      </p:sp>
      <p:sp>
        <p:nvSpPr>
          <p:cNvPr id="16395" name="Text Box 13"/>
          <p:cNvSpPr txBox="1">
            <a:spLocks noChangeArrowheads="1"/>
          </p:cNvSpPr>
          <p:nvPr/>
        </p:nvSpPr>
        <p:spPr bwMode="auto">
          <a:xfrm>
            <a:off x="2247900" y="249078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</a:t>
            </a:r>
            <a:endParaRPr lang="en-US"/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385763" y="5187950"/>
            <a:ext cx="3821112" cy="485775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</a:t>
            </a:r>
            <a:r>
              <a:rPr lang="en-GB" sz="2400" baseline="30000"/>
              <a:t>2 </a:t>
            </a:r>
            <a:r>
              <a:rPr lang="en-GB" sz="2400"/>
              <a:t> =  b</a:t>
            </a:r>
            <a:r>
              <a:rPr lang="en-GB" sz="2400" baseline="30000"/>
              <a:t>2</a:t>
            </a:r>
            <a:r>
              <a:rPr lang="en-GB" sz="2400"/>
              <a:t>  +  c</a:t>
            </a:r>
            <a:r>
              <a:rPr lang="en-GB" sz="2400" baseline="30000"/>
              <a:t>2</a:t>
            </a:r>
            <a:r>
              <a:rPr lang="en-GB" sz="2400"/>
              <a:t>  -  2bc cos A</a:t>
            </a:r>
            <a:endParaRPr lang="en-US" sz="2400"/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5316538" y="5175250"/>
            <a:ext cx="3271837" cy="850900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cos A  =  </a:t>
            </a:r>
            <a:r>
              <a:rPr lang="en-GB" sz="2400" u="sng"/>
              <a:t>b</a:t>
            </a:r>
            <a:r>
              <a:rPr lang="en-GB" sz="2400" u="sng" baseline="30000"/>
              <a:t>2</a:t>
            </a:r>
            <a:r>
              <a:rPr lang="en-GB" sz="2400" u="sng"/>
              <a:t>  +  c</a:t>
            </a:r>
            <a:r>
              <a:rPr lang="en-GB" sz="2400" u="sng" baseline="30000"/>
              <a:t>2</a:t>
            </a:r>
            <a:r>
              <a:rPr lang="en-GB" sz="2400" u="sng"/>
              <a:t>  -  a</a:t>
            </a:r>
            <a:r>
              <a:rPr lang="en-GB" sz="2400" u="sng" baseline="30000"/>
              <a:t>2</a:t>
            </a:r>
          </a:p>
          <a:p>
            <a:r>
              <a:rPr lang="en-GB" sz="2400"/>
              <a:t>                         2bc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8" grpId="0" animBg="1"/>
      <p:bldP spid="573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6"/>
          <p:cNvSpPr>
            <a:spLocks noChangeShapeType="1"/>
          </p:cNvSpPr>
          <p:nvPr/>
        </p:nvSpPr>
        <p:spPr bwMode="auto">
          <a:xfrm>
            <a:off x="1684338" y="3311525"/>
            <a:ext cx="4873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640013" y="3470275"/>
            <a:ext cx="2292350" cy="641350"/>
            <a:chOff x="1503" y="2370"/>
            <a:chExt cx="1444" cy="404"/>
          </a:xfrm>
        </p:grpSpPr>
        <p:sp>
          <p:nvSpPr>
            <p:cNvPr id="17426" name="Text Box 13"/>
            <p:cNvSpPr txBox="1">
              <a:spLocks noChangeArrowheads="1"/>
            </p:cNvSpPr>
            <p:nvPr/>
          </p:nvSpPr>
          <p:spPr bwMode="auto">
            <a:xfrm>
              <a:off x="1503" y="2370"/>
              <a:ext cx="14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    b          =         8</a:t>
              </a:r>
            </a:p>
            <a:p>
              <a:r>
                <a:rPr lang="en-GB"/>
                <a:t>sin 30              sin 40</a:t>
              </a:r>
              <a:endParaRPr lang="en-US"/>
            </a:p>
          </p:txBody>
        </p:sp>
        <p:sp>
          <p:nvSpPr>
            <p:cNvPr id="17427" name="Line 14"/>
            <p:cNvSpPr>
              <a:spLocks noChangeShapeType="1"/>
            </p:cNvSpPr>
            <p:nvPr/>
          </p:nvSpPr>
          <p:spPr bwMode="auto">
            <a:xfrm>
              <a:off x="1554" y="2577"/>
              <a:ext cx="3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428" name="Line 15"/>
            <p:cNvSpPr>
              <a:spLocks noChangeShapeType="1"/>
            </p:cNvSpPr>
            <p:nvPr/>
          </p:nvSpPr>
          <p:spPr bwMode="auto">
            <a:xfrm>
              <a:off x="2478" y="2570"/>
              <a:ext cx="3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3265" name="Text Box 17"/>
          <p:cNvSpPr txBox="1">
            <a:spLocks noChangeArrowheads="1"/>
          </p:cNvSpPr>
          <p:nvPr/>
        </p:nvSpPr>
        <p:spPr bwMode="auto">
          <a:xfrm>
            <a:off x="3254375" y="4227513"/>
            <a:ext cx="176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    =    </a:t>
            </a:r>
            <a:r>
              <a:rPr lang="en-GB" u="sng"/>
              <a:t>8 sin 30</a:t>
            </a:r>
          </a:p>
          <a:p>
            <a:r>
              <a:rPr lang="en-GB"/>
              <a:t>             sin 40</a:t>
            </a:r>
            <a:endParaRPr lang="en-US"/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260725" y="5097463"/>
            <a:ext cx="1781175" cy="376237"/>
            <a:chOff x="1662" y="3643"/>
            <a:chExt cx="1122" cy="237"/>
          </a:xfrm>
        </p:grpSpPr>
        <p:sp>
          <p:nvSpPr>
            <p:cNvPr id="17424" name="Text Box 18"/>
            <p:cNvSpPr txBox="1">
              <a:spLocks noChangeArrowheads="1"/>
            </p:cNvSpPr>
            <p:nvPr/>
          </p:nvSpPr>
          <p:spPr bwMode="auto">
            <a:xfrm>
              <a:off x="1662" y="3643"/>
              <a:ext cx="112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b    =   6.22  cm</a:t>
              </a:r>
              <a:endParaRPr lang="en-US"/>
            </a:p>
          </p:txBody>
        </p:sp>
        <p:sp>
          <p:nvSpPr>
            <p:cNvPr id="17425" name="Line 19"/>
            <p:cNvSpPr>
              <a:spLocks noChangeShapeType="1"/>
            </p:cNvSpPr>
            <p:nvPr/>
          </p:nvSpPr>
          <p:spPr bwMode="auto">
            <a:xfrm>
              <a:off x="1667" y="3880"/>
              <a:ext cx="1107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414" name="Group 21"/>
          <p:cNvGrpSpPr>
            <a:grpSpLocks/>
          </p:cNvGrpSpPr>
          <p:nvPr/>
        </p:nvGrpSpPr>
        <p:grpSpPr bwMode="auto">
          <a:xfrm>
            <a:off x="1709738" y="1566863"/>
            <a:ext cx="4848225" cy="1763712"/>
            <a:chOff x="1697038" y="962025"/>
            <a:chExt cx="4848225" cy="1763157"/>
          </a:xfrm>
        </p:grpSpPr>
        <p:sp>
          <p:nvSpPr>
            <p:cNvPr id="17416" name="Line 4"/>
            <p:cNvSpPr>
              <a:spLocks noChangeShapeType="1"/>
            </p:cNvSpPr>
            <p:nvPr/>
          </p:nvSpPr>
          <p:spPr bwMode="auto">
            <a:xfrm flipV="1">
              <a:off x="1697038" y="962025"/>
              <a:ext cx="2851150" cy="1744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417" name="Line 5"/>
            <p:cNvSpPr>
              <a:spLocks noChangeShapeType="1"/>
            </p:cNvSpPr>
            <p:nvPr/>
          </p:nvSpPr>
          <p:spPr bwMode="auto">
            <a:xfrm>
              <a:off x="4548188" y="962025"/>
              <a:ext cx="1997075" cy="1744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418" name="Text Box 7"/>
            <p:cNvSpPr txBox="1">
              <a:spLocks noChangeArrowheads="1"/>
            </p:cNvSpPr>
            <p:nvPr/>
          </p:nvSpPr>
          <p:spPr bwMode="auto">
            <a:xfrm>
              <a:off x="2481263" y="1500188"/>
              <a:ext cx="94769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a=8 cm</a:t>
              </a:r>
              <a:endParaRPr lang="en-US"/>
            </a:p>
          </p:txBody>
        </p:sp>
        <p:sp>
          <p:nvSpPr>
            <p:cNvPr id="17419" name="Text Box 8"/>
            <p:cNvSpPr txBox="1">
              <a:spLocks noChangeArrowheads="1"/>
            </p:cNvSpPr>
            <p:nvPr/>
          </p:nvSpPr>
          <p:spPr bwMode="auto">
            <a:xfrm>
              <a:off x="5557838" y="1500188"/>
              <a:ext cx="6848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b cm</a:t>
              </a:r>
              <a:endParaRPr lang="en-US"/>
            </a:p>
          </p:txBody>
        </p:sp>
        <p:sp>
          <p:nvSpPr>
            <p:cNvPr id="17420" name="Text Box 9"/>
            <p:cNvSpPr txBox="1">
              <a:spLocks noChangeArrowheads="1"/>
            </p:cNvSpPr>
            <p:nvPr/>
          </p:nvSpPr>
          <p:spPr bwMode="auto">
            <a:xfrm>
              <a:off x="2105025" y="2355850"/>
              <a:ext cx="8146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B=30</a:t>
              </a:r>
              <a:r>
                <a:rPr lang="en-GB" baseline="30000"/>
                <a:t>0</a:t>
              </a:r>
              <a:endParaRPr lang="en-US" baseline="30000"/>
            </a:p>
          </p:txBody>
        </p:sp>
        <p:sp>
          <p:nvSpPr>
            <p:cNvPr id="17421" name="Text Box 10"/>
            <p:cNvSpPr txBox="1">
              <a:spLocks noChangeArrowheads="1"/>
            </p:cNvSpPr>
            <p:nvPr/>
          </p:nvSpPr>
          <p:spPr bwMode="auto">
            <a:xfrm>
              <a:off x="5724525" y="2343150"/>
              <a:ext cx="8146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A=40</a:t>
              </a:r>
              <a:r>
                <a:rPr lang="en-GB" baseline="30000"/>
                <a:t>0</a:t>
              </a:r>
              <a:endParaRPr lang="en-US" baseline="30000"/>
            </a:p>
          </p:txBody>
        </p:sp>
        <p:sp>
          <p:nvSpPr>
            <p:cNvPr id="17422" name="Line 21"/>
            <p:cNvSpPr>
              <a:spLocks noChangeShapeType="1"/>
            </p:cNvSpPr>
            <p:nvPr/>
          </p:nvSpPr>
          <p:spPr bwMode="auto">
            <a:xfrm flipV="1">
              <a:off x="2755900" y="1841500"/>
              <a:ext cx="2478088" cy="62547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423" name="Line 22"/>
            <p:cNvSpPr>
              <a:spLocks noChangeShapeType="1"/>
            </p:cNvSpPr>
            <p:nvPr/>
          </p:nvSpPr>
          <p:spPr bwMode="auto">
            <a:xfrm>
              <a:off x="3271838" y="1865313"/>
              <a:ext cx="2419350" cy="661987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415" name="Rectangle 20"/>
          <p:cNvSpPr>
            <a:spLocks noChangeArrowheads="1"/>
          </p:cNvSpPr>
          <p:nvPr/>
        </p:nvSpPr>
        <p:spPr bwMode="auto">
          <a:xfrm>
            <a:off x="482600" y="336550"/>
            <a:ext cx="77851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600" u="sng"/>
              <a:t>Example 3</a:t>
            </a:r>
            <a:r>
              <a:rPr lang="en-GB" sz="3600"/>
              <a:t> Find the length of </a:t>
            </a:r>
            <a:r>
              <a:rPr lang="en-GB" sz="3600" i="1"/>
              <a:t>b</a:t>
            </a:r>
            <a:r>
              <a:rPr lang="en-GB" sz="3600"/>
              <a:t> when </a:t>
            </a:r>
            <a:r>
              <a:rPr lang="en-GB" sz="3600" i="1"/>
              <a:t>a</a:t>
            </a:r>
            <a:r>
              <a:rPr lang="en-GB" sz="3600"/>
              <a:t> = 8cm, C = 30º and A = 40º</a:t>
            </a:r>
            <a:endParaRPr lang="en-US" sz="3600"/>
          </a:p>
        </p:txBody>
      </p:sp>
      <p:sp>
        <p:nvSpPr>
          <p:cNvPr id="21" name="Cloud Callout 20"/>
          <p:cNvSpPr/>
          <p:nvPr/>
        </p:nvSpPr>
        <p:spPr>
          <a:xfrm>
            <a:off x="5655213" y="3854547"/>
            <a:ext cx="3277771" cy="2096086"/>
          </a:xfrm>
          <a:prstGeom prst="cloudCallout">
            <a:avLst>
              <a:gd name="adj1" fmla="val -15683"/>
              <a:gd name="adj2" fmla="val -1321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You need to be given a pair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 (A and a)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 to use the sin rule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5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Callout 16"/>
          <p:cNvSpPr/>
          <p:nvPr/>
        </p:nvSpPr>
        <p:spPr>
          <a:xfrm>
            <a:off x="4417255" y="1392703"/>
            <a:ext cx="4726745" cy="928466"/>
          </a:xfrm>
          <a:prstGeom prst="cloudCallout">
            <a:avLst>
              <a:gd name="adj1" fmla="val -47429"/>
              <a:gd name="adj2" fmla="val -556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We have one of each pair,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so use the </a:t>
            </a:r>
            <a:r>
              <a:rPr lang="en-GB" dirty="0" err="1" smtClean="0">
                <a:solidFill>
                  <a:schemeClr val="tx1"/>
                </a:solidFill>
              </a:rPr>
              <a:t>cos</a:t>
            </a:r>
            <a:r>
              <a:rPr lang="en-GB" dirty="0" smtClean="0">
                <a:solidFill>
                  <a:schemeClr val="tx1"/>
                </a:solidFill>
              </a:rPr>
              <a:t> rule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434" name="Line 5"/>
          <p:cNvSpPr>
            <a:spLocks noChangeShapeType="1"/>
          </p:cNvSpPr>
          <p:nvPr/>
        </p:nvSpPr>
        <p:spPr bwMode="auto">
          <a:xfrm flipV="1">
            <a:off x="3055938" y="3711575"/>
            <a:ext cx="3609975" cy="492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18435" name="Group 17"/>
          <p:cNvGrpSpPr>
            <a:grpSpLocks/>
          </p:cNvGrpSpPr>
          <p:nvPr/>
        </p:nvGrpSpPr>
        <p:grpSpPr bwMode="auto">
          <a:xfrm>
            <a:off x="1935163" y="1279525"/>
            <a:ext cx="4745037" cy="2855913"/>
            <a:chOff x="1909763" y="198438"/>
            <a:chExt cx="4745037" cy="2855912"/>
          </a:xfrm>
        </p:grpSpPr>
        <p:sp>
          <p:nvSpPr>
            <p:cNvPr id="18442" name="Line 4"/>
            <p:cNvSpPr>
              <a:spLocks noChangeShapeType="1"/>
            </p:cNvSpPr>
            <p:nvPr/>
          </p:nvSpPr>
          <p:spPr bwMode="auto">
            <a:xfrm>
              <a:off x="2443163" y="198438"/>
              <a:ext cx="612775" cy="24812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43" name="Line 6"/>
            <p:cNvSpPr>
              <a:spLocks noChangeShapeType="1"/>
            </p:cNvSpPr>
            <p:nvPr/>
          </p:nvSpPr>
          <p:spPr bwMode="auto">
            <a:xfrm>
              <a:off x="2443163" y="200025"/>
              <a:ext cx="4211637" cy="24193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44" name="Text Box 7"/>
            <p:cNvSpPr txBox="1">
              <a:spLocks noChangeArrowheads="1"/>
            </p:cNvSpPr>
            <p:nvPr/>
          </p:nvSpPr>
          <p:spPr bwMode="auto">
            <a:xfrm>
              <a:off x="2949575" y="2214563"/>
              <a:ext cx="64928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100</a:t>
              </a:r>
              <a:r>
                <a:rPr lang="en-GB" baseline="30000"/>
                <a:t>0</a:t>
              </a:r>
              <a:endParaRPr lang="en-US" baseline="30000"/>
            </a:p>
          </p:txBody>
        </p:sp>
        <p:sp>
          <p:nvSpPr>
            <p:cNvPr id="18445" name="Text Box 8"/>
            <p:cNvSpPr txBox="1">
              <a:spLocks noChangeArrowheads="1"/>
            </p:cNvSpPr>
            <p:nvPr/>
          </p:nvSpPr>
          <p:spPr bwMode="auto">
            <a:xfrm>
              <a:off x="1909763" y="1344613"/>
              <a:ext cx="8699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6.5 cm</a:t>
              </a:r>
              <a:endParaRPr lang="en-US"/>
            </a:p>
          </p:txBody>
        </p:sp>
        <p:sp>
          <p:nvSpPr>
            <p:cNvPr id="18446" name="Text Box 9"/>
            <p:cNvSpPr txBox="1">
              <a:spLocks noChangeArrowheads="1"/>
            </p:cNvSpPr>
            <p:nvPr/>
          </p:nvSpPr>
          <p:spPr bwMode="auto">
            <a:xfrm>
              <a:off x="4395788" y="2687638"/>
              <a:ext cx="8699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8.7 cm</a:t>
              </a:r>
              <a:endParaRPr lang="en-US"/>
            </a:p>
          </p:txBody>
        </p:sp>
        <p:sp>
          <p:nvSpPr>
            <p:cNvPr id="18447" name="Text Box 10"/>
            <p:cNvSpPr txBox="1">
              <a:spLocks noChangeArrowheads="1"/>
            </p:cNvSpPr>
            <p:nvPr/>
          </p:nvSpPr>
          <p:spPr bwMode="auto">
            <a:xfrm>
              <a:off x="4552682" y="1066897"/>
              <a:ext cx="2984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x</a:t>
              </a:r>
              <a:endParaRPr lang="en-US"/>
            </a:p>
          </p:txBody>
        </p:sp>
        <p:sp>
          <p:nvSpPr>
            <p:cNvPr id="18448" name="Arc 11"/>
            <p:cNvSpPr>
              <a:spLocks/>
            </p:cNvSpPr>
            <p:nvPr/>
          </p:nvSpPr>
          <p:spPr bwMode="auto">
            <a:xfrm>
              <a:off x="2921000" y="2016125"/>
              <a:ext cx="774700" cy="650875"/>
            </a:xfrm>
            <a:custGeom>
              <a:avLst/>
              <a:gdLst>
                <a:gd name="T0" fmla="*/ 0 w 25277"/>
                <a:gd name="T1" fmla="*/ 286023 h 21600"/>
                <a:gd name="T2" fmla="*/ 23743328 w 25277"/>
                <a:gd name="T3" fmla="*/ 19612883 h 21600"/>
                <a:gd name="T4" fmla="*/ 3453892 w 25277"/>
                <a:gd name="T5" fmla="*/ 19612883 h 21600"/>
                <a:gd name="T6" fmla="*/ 0 60000 65536"/>
                <a:gd name="T7" fmla="*/ 0 60000 65536"/>
                <a:gd name="T8" fmla="*/ 0 60000 65536"/>
                <a:gd name="T9" fmla="*/ 0 w 25277"/>
                <a:gd name="T10" fmla="*/ 0 h 21600"/>
                <a:gd name="T11" fmla="*/ 25277 w 2527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277" h="21600" fill="none" extrusionOk="0">
                  <a:moveTo>
                    <a:pt x="0" y="315"/>
                  </a:moveTo>
                  <a:cubicBezTo>
                    <a:pt x="1214" y="105"/>
                    <a:pt x="2444" y="-1"/>
                    <a:pt x="3677" y="0"/>
                  </a:cubicBezTo>
                  <a:cubicBezTo>
                    <a:pt x="15606" y="0"/>
                    <a:pt x="25277" y="9670"/>
                    <a:pt x="25277" y="21600"/>
                  </a:cubicBezTo>
                </a:path>
                <a:path w="25277" h="21600" stroke="0" extrusionOk="0">
                  <a:moveTo>
                    <a:pt x="0" y="315"/>
                  </a:moveTo>
                  <a:cubicBezTo>
                    <a:pt x="1214" y="105"/>
                    <a:pt x="2444" y="-1"/>
                    <a:pt x="3677" y="0"/>
                  </a:cubicBezTo>
                  <a:cubicBezTo>
                    <a:pt x="15606" y="0"/>
                    <a:pt x="25277" y="9670"/>
                    <a:pt x="25277" y="21600"/>
                  </a:cubicBezTo>
                  <a:lnTo>
                    <a:pt x="3677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2555875" y="4237038"/>
            <a:ext cx="445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x</a:t>
            </a:r>
            <a:r>
              <a:rPr lang="en-GB" baseline="30000"/>
              <a:t>2</a:t>
            </a:r>
            <a:r>
              <a:rPr lang="en-GB"/>
              <a:t>  =  8.7</a:t>
            </a:r>
            <a:r>
              <a:rPr lang="en-GB" baseline="30000"/>
              <a:t>2</a:t>
            </a:r>
            <a:r>
              <a:rPr lang="en-GB"/>
              <a:t> + 6.5</a:t>
            </a:r>
            <a:r>
              <a:rPr lang="en-GB" baseline="30000"/>
              <a:t>2</a:t>
            </a:r>
            <a:r>
              <a:rPr lang="en-GB"/>
              <a:t> – 2 x 8.7 x 6.5 x cos 100</a:t>
            </a:r>
            <a:r>
              <a:rPr lang="en-GB" baseline="30000"/>
              <a:t>0</a:t>
            </a:r>
            <a:endParaRPr lang="en-US" baseline="30000"/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3006725" y="4848225"/>
            <a:ext cx="2679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=  75.69 + 42.25 + 19.74</a:t>
            </a:r>
            <a:endParaRPr lang="en-US"/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3019425" y="531653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= 137.58</a:t>
            </a:r>
            <a:endParaRPr lang="en-US"/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2846388" y="6010275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x = 11.7 cm</a:t>
            </a:r>
            <a:endParaRPr lang="en-US"/>
          </a:p>
        </p:txBody>
      </p:sp>
      <p:sp>
        <p:nvSpPr>
          <p:cNvPr id="59408" name="Line 16"/>
          <p:cNvSpPr>
            <a:spLocks noChangeShapeType="1"/>
          </p:cNvSpPr>
          <p:nvPr/>
        </p:nvSpPr>
        <p:spPr bwMode="auto">
          <a:xfrm>
            <a:off x="2851150" y="6376988"/>
            <a:ext cx="13843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441" name="Rectangle 16"/>
          <p:cNvSpPr>
            <a:spLocks noChangeArrowheads="1"/>
          </p:cNvSpPr>
          <p:nvPr/>
        </p:nvSpPr>
        <p:spPr bwMode="auto">
          <a:xfrm>
            <a:off x="269875" y="195263"/>
            <a:ext cx="8172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600" u="sng" dirty="0"/>
              <a:t>Example 4 </a:t>
            </a:r>
            <a:r>
              <a:rPr lang="en-GB" sz="3600" dirty="0"/>
              <a:t>Find the length </a:t>
            </a:r>
            <a:r>
              <a:rPr lang="en-GB" sz="3600" i="1" dirty="0"/>
              <a:t>c</a:t>
            </a:r>
            <a:r>
              <a:rPr lang="en-GB" sz="3600" dirty="0"/>
              <a:t> when 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i="1" dirty="0" smtClean="0"/>
              <a:t>a</a:t>
            </a:r>
            <a:r>
              <a:rPr lang="en-GB" sz="3600" dirty="0" smtClean="0"/>
              <a:t> </a:t>
            </a:r>
            <a:r>
              <a:rPr lang="en-GB" sz="3600" dirty="0"/>
              <a:t>= 6.5cm, </a:t>
            </a:r>
            <a:r>
              <a:rPr lang="en-GB" sz="3600" i="1" dirty="0"/>
              <a:t>b</a:t>
            </a:r>
            <a:r>
              <a:rPr lang="en-GB" sz="3600" dirty="0"/>
              <a:t> = 8.7cm and C = 100º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9404" grpId="0"/>
      <p:bldP spid="59405" grpId="0"/>
      <p:bldP spid="59406" grpId="0"/>
      <p:bldP spid="59407" grpId="0"/>
      <p:bldP spid="5940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Line 4"/>
          <p:cNvSpPr>
            <a:spLocks noChangeShapeType="1"/>
          </p:cNvSpPr>
          <p:nvPr/>
        </p:nvSpPr>
        <p:spPr bwMode="auto">
          <a:xfrm>
            <a:off x="1646238" y="3365500"/>
            <a:ext cx="5041900" cy="111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465" name="Line 5"/>
          <p:cNvSpPr>
            <a:spLocks noChangeShapeType="1"/>
          </p:cNvSpPr>
          <p:nvPr/>
        </p:nvSpPr>
        <p:spPr bwMode="auto">
          <a:xfrm flipV="1">
            <a:off x="1646238" y="1139482"/>
            <a:ext cx="4712359" cy="222601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466" name="Line 6"/>
          <p:cNvSpPr>
            <a:spLocks noChangeShapeType="1"/>
          </p:cNvSpPr>
          <p:nvPr/>
        </p:nvSpPr>
        <p:spPr bwMode="auto">
          <a:xfrm>
            <a:off x="4831202" y="1859182"/>
            <a:ext cx="1841500" cy="14906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467" name="Text Box 7"/>
          <p:cNvSpPr txBox="1">
            <a:spLocks noChangeArrowheads="1"/>
          </p:cNvSpPr>
          <p:nvPr/>
        </p:nvSpPr>
        <p:spPr bwMode="auto">
          <a:xfrm>
            <a:off x="2444750" y="2109788"/>
            <a:ext cx="86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5.7 cm</a:t>
            </a:r>
            <a:endParaRPr lang="en-US"/>
          </a:p>
        </p:txBody>
      </p:sp>
      <p:sp>
        <p:nvSpPr>
          <p:cNvPr id="19468" name="Text Box 8"/>
          <p:cNvSpPr txBox="1">
            <a:spLocks noChangeArrowheads="1"/>
          </p:cNvSpPr>
          <p:nvPr/>
        </p:nvSpPr>
        <p:spPr bwMode="auto">
          <a:xfrm>
            <a:off x="3479800" y="339725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6.9 cm</a:t>
            </a:r>
            <a:endParaRPr lang="en-US"/>
          </a:p>
        </p:txBody>
      </p:sp>
      <p:sp>
        <p:nvSpPr>
          <p:cNvPr id="19471" name="Arc 11"/>
          <p:cNvSpPr>
            <a:spLocks/>
          </p:cNvSpPr>
          <p:nvPr/>
        </p:nvSpPr>
        <p:spPr bwMode="auto">
          <a:xfrm>
            <a:off x="4213225" y="1524000"/>
            <a:ext cx="1147763" cy="914400"/>
          </a:xfrm>
          <a:custGeom>
            <a:avLst/>
            <a:gdLst>
              <a:gd name="T0" fmla="*/ 48602107 w 27105"/>
              <a:gd name="T1" fmla="*/ 32064451 h 21600"/>
              <a:gd name="T2" fmla="*/ 0 w 27105"/>
              <a:gd name="T3" fmla="*/ 27845809 h 21600"/>
              <a:gd name="T4" fmla="*/ 26903728 w 27105"/>
              <a:gd name="T5" fmla="*/ 0 h 21600"/>
              <a:gd name="T6" fmla="*/ 0 60000 65536"/>
              <a:gd name="T7" fmla="*/ 0 60000 65536"/>
              <a:gd name="T8" fmla="*/ 0 60000 65536"/>
              <a:gd name="T9" fmla="*/ 0 w 27105"/>
              <a:gd name="T10" fmla="*/ 0 h 21600"/>
              <a:gd name="T11" fmla="*/ 27105 w 2710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105" h="21600" fill="none" extrusionOk="0">
                <a:moveTo>
                  <a:pt x="27105" y="17892"/>
                </a:moveTo>
                <a:cubicBezTo>
                  <a:pt x="23532" y="20308"/>
                  <a:pt x="19317" y="21599"/>
                  <a:pt x="15004" y="21600"/>
                </a:cubicBezTo>
                <a:cubicBezTo>
                  <a:pt x="9406" y="21600"/>
                  <a:pt x="4026" y="19426"/>
                  <a:pt x="-1" y="15538"/>
                </a:cubicBezTo>
              </a:path>
              <a:path w="27105" h="21600" stroke="0" extrusionOk="0">
                <a:moveTo>
                  <a:pt x="27105" y="17892"/>
                </a:moveTo>
                <a:cubicBezTo>
                  <a:pt x="23532" y="20308"/>
                  <a:pt x="19317" y="21599"/>
                  <a:pt x="15004" y="21600"/>
                </a:cubicBezTo>
                <a:cubicBezTo>
                  <a:pt x="9406" y="21600"/>
                  <a:pt x="4026" y="19426"/>
                  <a:pt x="-1" y="15538"/>
                </a:cubicBezTo>
                <a:lnTo>
                  <a:pt x="15004" y="0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463" name="Rectangle 16"/>
          <p:cNvSpPr>
            <a:spLocks noChangeArrowheads="1"/>
          </p:cNvSpPr>
          <p:nvPr/>
        </p:nvSpPr>
        <p:spPr bwMode="auto">
          <a:xfrm>
            <a:off x="585788" y="442913"/>
            <a:ext cx="76057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u="sng" dirty="0"/>
              <a:t>Example 5 </a:t>
            </a:r>
            <a:r>
              <a:rPr lang="en-GB" sz="2400" dirty="0"/>
              <a:t>Use the </a:t>
            </a:r>
            <a:r>
              <a:rPr lang="en-GB" sz="2400" dirty="0" err="1" smtClean="0"/>
              <a:t>the</a:t>
            </a:r>
            <a:r>
              <a:rPr lang="en-GB" sz="2400" dirty="0" smtClean="0"/>
              <a:t> sine rule to find two possible values of C when </a:t>
            </a:r>
            <a:r>
              <a:rPr lang="en-GB" sz="2400" i="1" dirty="0" smtClean="0"/>
              <a:t>a</a:t>
            </a:r>
            <a:r>
              <a:rPr lang="en-GB" sz="2400" dirty="0" smtClean="0"/>
              <a:t> = 2.4cm c = 6.9cm and </a:t>
            </a:r>
            <a:r>
              <a:rPr lang="en-GB" sz="2400" i="1" dirty="0" smtClean="0"/>
              <a:t>A</a:t>
            </a:r>
            <a:r>
              <a:rPr lang="en-GB" sz="2400" dirty="0" smtClean="0"/>
              <a:t> </a:t>
            </a:r>
            <a:r>
              <a:rPr lang="en-GB" sz="2400" dirty="0"/>
              <a:t>= </a:t>
            </a:r>
            <a:r>
              <a:rPr lang="en-GB" sz="2400" dirty="0" smtClean="0"/>
              <a:t>19</a:t>
            </a:r>
            <a:r>
              <a:rPr lang="en-GB" sz="2400" baseline="30000" dirty="0" smtClean="0"/>
              <a:t>0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1109004" y="2994074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6747804" y="3230880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2480147" y="2948913"/>
            <a:ext cx="526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19</a:t>
            </a:r>
            <a:r>
              <a:rPr lang="en-GB" baseline="30000" dirty="0" smtClean="0"/>
              <a:t>0</a:t>
            </a:r>
            <a:endParaRPr lang="en-GB" dirty="0"/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6400800" y="1139483"/>
            <a:ext cx="267286" cy="22086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" name="Arc 11"/>
          <p:cNvSpPr>
            <a:spLocks/>
          </p:cNvSpPr>
          <p:nvPr/>
        </p:nvSpPr>
        <p:spPr bwMode="auto">
          <a:xfrm>
            <a:off x="5308161" y="1043354"/>
            <a:ext cx="1147763" cy="914400"/>
          </a:xfrm>
          <a:custGeom>
            <a:avLst/>
            <a:gdLst>
              <a:gd name="T0" fmla="*/ 48602107 w 27105"/>
              <a:gd name="T1" fmla="*/ 32064451 h 21600"/>
              <a:gd name="T2" fmla="*/ 0 w 27105"/>
              <a:gd name="T3" fmla="*/ 27845809 h 21600"/>
              <a:gd name="T4" fmla="*/ 26903728 w 27105"/>
              <a:gd name="T5" fmla="*/ 0 h 21600"/>
              <a:gd name="T6" fmla="*/ 0 60000 65536"/>
              <a:gd name="T7" fmla="*/ 0 60000 65536"/>
              <a:gd name="T8" fmla="*/ 0 60000 65536"/>
              <a:gd name="T9" fmla="*/ 0 w 27105"/>
              <a:gd name="T10" fmla="*/ 0 h 21600"/>
              <a:gd name="T11" fmla="*/ 27105 w 2710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105" h="21600" fill="none" extrusionOk="0">
                <a:moveTo>
                  <a:pt x="27105" y="17892"/>
                </a:moveTo>
                <a:cubicBezTo>
                  <a:pt x="23532" y="20308"/>
                  <a:pt x="19317" y="21599"/>
                  <a:pt x="15004" y="21600"/>
                </a:cubicBezTo>
                <a:cubicBezTo>
                  <a:pt x="9406" y="21600"/>
                  <a:pt x="4026" y="19426"/>
                  <a:pt x="-1" y="15538"/>
                </a:cubicBezTo>
              </a:path>
              <a:path w="27105" h="21600" stroke="0" extrusionOk="0">
                <a:moveTo>
                  <a:pt x="27105" y="17892"/>
                </a:moveTo>
                <a:cubicBezTo>
                  <a:pt x="23532" y="20308"/>
                  <a:pt x="19317" y="21599"/>
                  <a:pt x="15004" y="21600"/>
                </a:cubicBezTo>
                <a:cubicBezTo>
                  <a:pt x="9406" y="21600"/>
                  <a:pt x="4026" y="19426"/>
                  <a:pt x="-1" y="15538"/>
                </a:cubicBezTo>
                <a:lnTo>
                  <a:pt x="15004" y="0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4951828" y="1702191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6482862" y="1109004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2152431" y="3870789"/>
            <a:ext cx="3003550" cy="64135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sng" dirty="0"/>
              <a:t>sin A</a:t>
            </a:r>
            <a:r>
              <a:rPr lang="en-GB" dirty="0"/>
              <a:t>    =    </a:t>
            </a:r>
            <a:r>
              <a:rPr lang="en-GB" u="sng" dirty="0"/>
              <a:t>sin B</a:t>
            </a:r>
            <a:r>
              <a:rPr lang="en-GB" dirty="0"/>
              <a:t>    =    </a:t>
            </a:r>
            <a:r>
              <a:rPr lang="en-GB" u="sng" dirty="0"/>
              <a:t>sin C</a:t>
            </a:r>
          </a:p>
          <a:p>
            <a:r>
              <a:rPr lang="en-GB" dirty="0"/>
              <a:t>   a                b                c</a:t>
            </a:r>
            <a:endParaRPr lang="en-US" dirty="0"/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2171676" y="4703543"/>
            <a:ext cx="19303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sng" dirty="0"/>
              <a:t>sin </a:t>
            </a:r>
            <a:r>
              <a:rPr lang="en-GB" u="sng" dirty="0" smtClean="0"/>
              <a:t>C</a:t>
            </a:r>
            <a:r>
              <a:rPr lang="en-GB" dirty="0" smtClean="0"/>
              <a:t>   </a:t>
            </a:r>
            <a:r>
              <a:rPr lang="en-GB" dirty="0"/>
              <a:t>=   </a:t>
            </a:r>
            <a:r>
              <a:rPr lang="en-GB" u="sng" dirty="0"/>
              <a:t>sin </a:t>
            </a:r>
            <a:r>
              <a:rPr lang="en-GB" u="sng" dirty="0" smtClean="0"/>
              <a:t>19</a:t>
            </a:r>
            <a:r>
              <a:rPr lang="en-GB" u="sng" baseline="30000" dirty="0" smtClean="0"/>
              <a:t>0</a:t>
            </a:r>
            <a:endParaRPr lang="en-GB" u="sng" baseline="30000" dirty="0"/>
          </a:p>
          <a:p>
            <a:r>
              <a:rPr lang="en-GB" dirty="0"/>
              <a:t>   </a:t>
            </a:r>
            <a:r>
              <a:rPr lang="en-GB" dirty="0" smtClean="0"/>
              <a:t>6.9 </a:t>
            </a:r>
            <a:r>
              <a:rPr lang="en-GB" dirty="0" smtClean="0"/>
              <a:t> </a:t>
            </a:r>
            <a:r>
              <a:rPr lang="en-GB" dirty="0" smtClean="0"/>
              <a:t>         </a:t>
            </a:r>
            <a:r>
              <a:rPr lang="en-GB" dirty="0" smtClean="0"/>
              <a:t>2.4</a:t>
            </a:r>
            <a:endParaRPr lang="en-US" dirty="0"/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977854" y="5444587"/>
            <a:ext cx="23150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sin </a:t>
            </a:r>
            <a:r>
              <a:rPr lang="en-GB" dirty="0" smtClean="0"/>
              <a:t>C   </a:t>
            </a:r>
            <a:r>
              <a:rPr lang="en-GB" dirty="0"/>
              <a:t>=   </a:t>
            </a:r>
            <a:r>
              <a:rPr lang="en-GB" u="sng" dirty="0" smtClean="0"/>
              <a:t>6.9 </a:t>
            </a:r>
            <a:r>
              <a:rPr lang="en-GB" u="sng" dirty="0"/>
              <a:t>sin </a:t>
            </a:r>
            <a:r>
              <a:rPr lang="en-GB" u="sng" dirty="0" smtClean="0"/>
              <a:t>19</a:t>
            </a:r>
            <a:r>
              <a:rPr lang="en-GB" u="sng" baseline="30000" dirty="0" smtClean="0"/>
              <a:t>0</a:t>
            </a:r>
            <a:endParaRPr lang="en-GB" u="sng" baseline="30000" dirty="0"/>
          </a:p>
          <a:p>
            <a:r>
              <a:rPr lang="en-GB" dirty="0"/>
              <a:t>                     </a:t>
            </a:r>
            <a:r>
              <a:rPr lang="en-GB" dirty="0" smtClean="0"/>
              <a:t>2.4</a:t>
            </a:r>
            <a:endParaRPr lang="en-US" dirty="0"/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2062261" y="6119837"/>
            <a:ext cx="114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smtClean="0"/>
              <a:t>C = 69.4</a:t>
            </a:r>
            <a:r>
              <a:rPr lang="en-GB" baseline="30000" dirty="0" smtClean="0"/>
              <a:t>0</a:t>
            </a:r>
            <a:endParaRPr lang="en-GB" baseline="30000" dirty="0"/>
          </a:p>
        </p:txBody>
      </p:sp>
      <p:sp>
        <p:nvSpPr>
          <p:cNvPr id="29" name="Rectangle 28"/>
          <p:cNvSpPr/>
          <p:nvPr/>
        </p:nvSpPr>
        <p:spPr>
          <a:xfrm>
            <a:off x="3445779" y="6114143"/>
            <a:ext cx="1098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or 110.6</a:t>
            </a:r>
            <a:r>
              <a:rPr lang="en-GB" baseline="30000" dirty="0" smtClean="0"/>
              <a:t>0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6" grpId="0" animBg="1"/>
      <p:bldP spid="21" grpId="0" animBg="1"/>
      <p:bldP spid="22" grpId="0" animBg="1"/>
      <p:bldP spid="25" grpId="0" animBg="1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5421313" y="2860675"/>
            <a:ext cx="2028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sng" dirty="0"/>
              <a:t>sin B</a:t>
            </a:r>
            <a:r>
              <a:rPr lang="en-GB" dirty="0"/>
              <a:t>   =   </a:t>
            </a:r>
            <a:r>
              <a:rPr lang="en-GB" u="sng" dirty="0"/>
              <a:t>sin 110</a:t>
            </a:r>
            <a:r>
              <a:rPr lang="en-GB" u="sng" baseline="30000" dirty="0"/>
              <a:t>0</a:t>
            </a:r>
          </a:p>
          <a:p>
            <a:r>
              <a:rPr lang="en-GB" dirty="0"/>
              <a:t>   5.7               6.9</a:t>
            </a:r>
            <a:endParaRPr lang="en-US" dirty="0"/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>
            <a:off x="5522913" y="3784600"/>
            <a:ext cx="2413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sin B   =   </a:t>
            </a:r>
            <a:r>
              <a:rPr lang="en-GB" u="sng" dirty="0"/>
              <a:t>5.7 sin 110</a:t>
            </a:r>
            <a:r>
              <a:rPr lang="en-GB" u="sng" baseline="30000" dirty="0"/>
              <a:t>0</a:t>
            </a:r>
          </a:p>
          <a:p>
            <a:r>
              <a:rPr lang="en-GB" dirty="0"/>
              <a:t>                     6.9</a:t>
            </a:r>
            <a:endParaRPr lang="en-US" dirty="0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683252" y="4767263"/>
            <a:ext cx="1392238" cy="377825"/>
            <a:chOff x="3186" y="3749"/>
            <a:chExt cx="877" cy="238"/>
          </a:xfrm>
        </p:grpSpPr>
        <p:sp>
          <p:nvSpPr>
            <p:cNvPr id="20496" name="Text Box 18"/>
            <p:cNvSpPr txBox="1">
              <a:spLocks noChangeArrowheads="1"/>
            </p:cNvSpPr>
            <p:nvPr/>
          </p:nvSpPr>
          <p:spPr bwMode="auto">
            <a:xfrm>
              <a:off x="3186" y="3749"/>
              <a:ext cx="87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/>
                <a:t>B   =  </a:t>
              </a:r>
              <a:r>
                <a:rPr lang="en-GB" dirty="0" smtClean="0"/>
                <a:t>39.9 </a:t>
              </a:r>
              <a:r>
                <a:rPr lang="en-GB" baseline="30000" dirty="0"/>
                <a:t>0</a:t>
              </a:r>
              <a:endParaRPr lang="en-US" dirty="0"/>
            </a:p>
          </p:txBody>
        </p:sp>
        <p:sp>
          <p:nvSpPr>
            <p:cNvPr id="20497" name="Line 19"/>
            <p:cNvSpPr>
              <a:spLocks noChangeShapeType="1"/>
            </p:cNvSpPr>
            <p:nvPr/>
          </p:nvSpPr>
          <p:spPr bwMode="auto">
            <a:xfrm flipV="1">
              <a:off x="3259" y="3980"/>
              <a:ext cx="757" cy="7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486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20487" name="Group 23"/>
          <p:cNvGrpSpPr>
            <a:grpSpLocks/>
          </p:cNvGrpSpPr>
          <p:nvPr/>
        </p:nvGrpSpPr>
        <p:grpSpPr bwMode="auto">
          <a:xfrm>
            <a:off x="203200" y="3998913"/>
            <a:ext cx="5054600" cy="1903412"/>
            <a:chOff x="1671638" y="1190625"/>
            <a:chExt cx="5054600" cy="1903413"/>
          </a:xfrm>
        </p:grpSpPr>
        <p:sp>
          <p:nvSpPr>
            <p:cNvPr id="20489" name="Line 4"/>
            <p:cNvSpPr>
              <a:spLocks noChangeShapeType="1"/>
            </p:cNvSpPr>
            <p:nvPr/>
          </p:nvSpPr>
          <p:spPr bwMode="auto">
            <a:xfrm>
              <a:off x="1671638" y="2695575"/>
              <a:ext cx="5041900" cy="111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490" name="Line 5"/>
            <p:cNvSpPr>
              <a:spLocks noChangeShapeType="1"/>
            </p:cNvSpPr>
            <p:nvPr/>
          </p:nvSpPr>
          <p:spPr bwMode="auto">
            <a:xfrm flipV="1">
              <a:off x="1671638" y="1190625"/>
              <a:ext cx="3213100" cy="15049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491" name="Line 6"/>
            <p:cNvSpPr>
              <a:spLocks noChangeShapeType="1"/>
            </p:cNvSpPr>
            <p:nvPr/>
          </p:nvSpPr>
          <p:spPr bwMode="auto">
            <a:xfrm>
              <a:off x="4884738" y="1203325"/>
              <a:ext cx="1841500" cy="1490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492" name="Text Box 7"/>
            <p:cNvSpPr txBox="1">
              <a:spLocks noChangeArrowheads="1"/>
            </p:cNvSpPr>
            <p:nvPr/>
          </p:nvSpPr>
          <p:spPr bwMode="auto">
            <a:xfrm>
              <a:off x="2470150" y="1439863"/>
              <a:ext cx="8699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5.7 cm</a:t>
              </a:r>
              <a:endParaRPr lang="en-US"/>
            </a:p>
          </p:txBody>
        </p:sp>
        <p:sp>
          <p:nvSpPr>
            <p:cNvPr id="20493" name="Text Box 8"/>
            <p:cNvSpPr txBox="1">
              <a:spLocks noChangeArrowheads="1"/>
            </p:cNvSpPr>
            <p:nvPr/>
          </p:nvSpPr>
          <p:spPr bwMode="auto">
            <a:xfrm>
              <a:off x="3505200" y="2727325"/>
              <a:ext cx="869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6.9 cm</a:t>
              </a:r>
              <a:endParaRPr lang="en-US"/>
            </a:p>
          </p:txBody>
        </p:sp>
        <p:sp>
          <p:nvSpPr>
            <p:cNvPr id="20494" name="Text Box 9"/>
            <p:cNvSpPr txBox="1">
              <a:spLocks noChangeArrowheads="1"/>
            </p:cNvSpPr>
            <p:nvPr/>
          </p:nvSpPr>
          <p:spPr bwMode="auto">
            <a:xfrm>
              <a:off x="5815013" y="1547813"/>
              <a:ext cx="8699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2.4 cm</a:t>
              </a:r>
              <a:endParaRPr lang="en-US"/>
            </a:p>
          </p:txBody>
        </p:sp>
        <p:sp>
          <p:nvSpPr>
            <p:cNvPr id="20495" name="Text Box 10"/>
            <p:cNvSpPr txBox="1">
              <a:spLocks noChangeArrowheads="1"/>
            </p:cNvSpPr>
            <p:nvPr/>
          </p:nvSpPr>
          <p:spPr bwMode="auto">
            <a:xfrm>
              <a:off x="5880502" y="2299952"/>
              <a:ext cx="3385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B</a:t>
              </a:r>
              <a:endParaRPr lang="en-US"/>
            </a:p>
          </p:txBody>
        </p:sp>
      </p:grpSp>
      <p:sp>
        <p:nvSpPr>
          <p:cNvPr id="20488" name="Text Box 10"/>
          <p:cNvSpPr txBox="1">
            <a:spLocks noChangeArrowheads="1"/>
          </p:cNvSpPr>
          <p:nvPr/>
        </p:nvSpPr>
        <p:spPr bwMode="auto">
          <a:xfrm>
            <a:off x="3186113" y="4125913"/>
            <a:ext cx="552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8" grpId="0"/>
      <p:bldP spid="542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The Area of a Triangle</a:t>
            </a:r>
            <a:endParaRPr lang="en-US" u="sng" smtClean="0"/>
          </a:p>
        </p:txBody>
      </p:sp>
      <p:sp>
        <p:nvSpPr>
          <p:cNvPr id="21507" name="Line 5"/>
          <p:cNvSpPr>
            <a:spLocks noChangeShapeType="1"/>
          </p:cNvSpPr>
          <p:nvPr/>
        </p:nvSpPr>
        <p:spPr bwMode="auto">
          <a:xfrm flipV="1">
            <a:off x="1358900" y="1720850"/>
            <a:ext cx="2311400" cy="2417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508" name="Line 6"/>
          <p:cNvSpPr>
            <a:spLocks noChangeShapeType="1"/>
          </p:cNvSpPr>
          <p:nvPr/>
        </p:nvSpPr>
        <p:spPr bwMode="auto">
          <a:xfrm>
            <a:off x="3670300" y="1720850"/>
            <a:ext cx="3789363" cy="1708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509" name="Line 7"/>
          <p:cNvSpPr>
            <a:spLocks noChangeShapeType="1"/>
          </p:cNvSpPr>
          <p:nvPr/>
        </p:nvSpPr>
        <p:spPr bwMode="auto">
          <a:xfrm flipV="1">
            <a:off x="1358900" y="3429000"/>
            <a:ext cx="6100763" cy="7096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960438" y="40465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21511" name="Text Box 9"/>
          <p:cNvSpPr txBox="1">
            <a:spLocks noChangeArrowheads="1"/>
          </p:cNvSpPr>
          <p:nvPr/>
        </p:nvSpPr>
        <p:spPr bwMode="auto">
          <a:xfrm>
            <a:off x="3433763" y="12954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</a:t>
            </a:r>
            <a:endParaRPr lang="en-US"/>
          </a:p>
        </p:txBody>
      </p:sp>
      <p:sp>
        <p:nvSpPr>
          <p:cNvPr id="21512" name="Text Box 10"/>
          <p:cNvSpPr txBox="1">
            <a:spLocks noChangeArrowheads="1"/>
          </p:cNvSpPr>
          <p:nvPr/>
        </p:nvSpPr>
        <p:spPr bwMode="auto">
          <a:xfrm>
            <a:off x="7572375" y="32575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</a:t>
            </a:r>
            <a:endParaRPr lang="en-US"/>
          </a:p>
        </p:txBody>
      </p:sp>
      <p:sp>
        <p:nvSpPr>
          <p:cNvPr id="21513" name="Text Box 11"/>
          <p:cNvSpPr txBox="1">
            <a:spLocks noChangeArrowheads="1"/>
          </p:cNvSpPr>
          <p:nvPr/>
        </p:nvSpPr>
        <p:spPr bwMode="auto">
          <a:xfrm>
            <a:off x="5441950" y="2114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21514" name="Text Box 12"/>
          <p:cNvSpPr txBox="1">
            <a:spLocks noChangeArrowheads="1"/>
          </p:cNvSpPr>
          <p:nvPr/>
        </p:nvSpPr>
        <p:spPr bwMode="auto">
          <a:xfrm>
            <a:off x="3925888" y="3810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</a:t>
            </a:r>
            <a:endParaRPr lang="en-US"/>
          </a:p>
        </p:txBody>
      </p:sp>
      <p:sp>
        <p:nvSpPr>
          <p:cNvPr id="21515" name="Text Box 13"/>
          <p:cNvSpPr txBox="1">
            <a:spLocks noChangeArrowheads="1"/>
          </p:cNvSpPr>
          <p:nvPr/>
        </p:nvSpPr>
        <p:spPr bwMode="auto">
          <a:xfrm>
            <a:off x="2247900" y="249078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</a:t>
            </a:r>
            <a:endParaRPr lang="en-US"/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2808288" y="4735513"/>
            <a:ext cx="2987675" cy="84137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  =   </a:t>
            </a:r>
            <a:r>
              <a:rPr lang="en-GB" sz="2400" u="sng"/>
              <a:t>1</a:t>
            </a:r>
            <a:r>
              <a:rPr lang="en-GB" sz="2400"/>
              <a:t> a b sin C</a:t>
            </a:r>
          </a:p>
          <a:p>
            <a:r>
              <a:rPr lang="en-GB" sz="2400"/>
              <a:t>                2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583618" y="1414902"/>
            <a:ext cx="5699344" cy="2626317"/>
            <a:chOff x="1611753" y="500503"/>
            <a:chExt cx="5699344" cy="2626317"/>
          </a:xfrm>
        </p:grpSpPr>
        <p:sp>
          <p:nvSpPr>
            <p:cNvPr id="22531" name="Line 5"/>
            <p:cNvSpPr>
              <a:spLocks noChangeShapeType="1"/>
            </p:cNvSpPr>
            <p:nvPr/>
          </p:nvSpPr>
          <p:spPr bwMode="auto">
            <a:xfrm>
              <a:off x="2340635" y="500503"/>
              <a:ext cx="4970462" cy="21891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611753" y="541338"/>
              <a:ext cx="5675312" cy="2585482"/>
              <a:chOff x="1611753" y="541338"/>
              <a:chExt cx="5675312" cy="2585482"/>
            </a:xfrm>
          </p:grpSpPr>
          <p:sp>
            <p:nvSpPr>
              <p:cNvPr id="22530" name="Line 4"/>
              <p:cNvSpPr>
                <a:spLocks noChangeShapeType="1"/>
              </p:cNvSpPr>
              <p:nvPr/>
            </p:nvSpPr>
            <p:spPr bwMode="auto">
              <a:xfrm flipH="1" flipV="1">
                <a:off x="2342003" y="541338"/>
                <a:ext cx="579437" cy="212407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532" name="Line 6"/>
              <p:cNvSpPr>
                <a:spLocks noChangeShapeType="1"/>
              </p:cNvSpPr>
              <p:nvPr/>
            </p:nvSpPr>
            <p:spPr bwMode="auto">
              <a:xfrm>
                <a:off x="2896040" y="2665413"/>
                <a:ext cx="4391025" cy="5238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533" name="Text Box 7"/>
              <p:cNvSpPr txBox="1">
                <a:spLocks noChangeArrowheads="1"/>
              </p:cNvSpPr>
              <p:nvPr/>
            </p:nvSpPr>
            <p:spPr bwMode="auto">
              <a:xfrm>
                <a:off x="1611753" y="1427163"/>
                <a:ext cx="877887" cy="369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6.5 cm</a:t>
                </a:r>
                <a:endParaRPr lang="en-US" dirty="0"/>
              </a:p>
            </p:txBody>
          </p:sp>
          <p:sp>
            <p:nvSpPr>
              <p:cNvPr id="22534" name="Text Box 9"/>
              <p:cNvSpPr txBox="1">
                <a:spLocks noChangeArrowheads="1"/>
              </p:cNvSpPr>
              <p:nvPr/>
            </p:nvSpPr>
            <p:spPr bwMode="auto">
              <a:xfrm>
                <a:off x="3226240" y="2116138"/>
                <a:ext cx="654050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100</a:t>
                </a:r>
                <a:r>
                  <a:rPr lang="en-GB" baseline="30000"/>
                  <a:t>0</a:t>
                </a:r>
                <a:endParaRPr lang="en-US" baseline="30000"/>
              </a:p>
            </p:txBody>
          </p:sp>
          <p:sp>
            <p:nvSpPr>
              <p:cNvPr id="22535" name="Arc 10"/>
              <p:cNvSpPr>
                <a:spLocks/>
              </p:cNvSpPr>
              <p:nvPr/>
            </p:nvSpPr>
            <p:spPr bwMode="auto">
              <a:xfrm>
                <a:off x="2122928" y="2176463"/>
                <a:ext cx="1246187" cy="481012"/>
              </a:xfrm>
              <a:custGeom>
                <a:avLst/>
                <a:gdLst>
                  <a:gd name="T0" fmla="*/ 37138335 w 21600"/>
                  <a:gd name="T1" fmla="*/ 0 h 18495"/>
                  <a:gd name="T2" fmla="*/ 71899973 w 21600"/>
                  <a:gd name="T3" fmla="*/ 12453566 h 18495"/>
                  <a:gd name="T4" fmla="*/ 0 w 21600"/>
                  <a:gd name="T5" fmla="*/ 12503605 h 184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18495"/>
                  <a:gd name="T11" fmla="*/ 21600 w 21600"/>
                  <a:gd name="T12" fmla="*/ 18495 h 184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18495" fill="none" extrusionOk="0">
                    <a:moveTo>
                      <a:pt x="11157" y="-1"/>
                    </a:moveTo>
                    <a:cubicBezTo>
                      <a:pt x="17615" y="3895"/>
                      <a:pt x="21574" y="10878"/>
                      <a:pt x="21599" y="18421"/>
                    </a:cubicBezTo>
                  </a:path>
                  <a:path w="21600" h="18495" stroke="0" extrusionOk="0">
                    <a:moveTo>
                      <a:pt x="11157" y="-1"/>
                    </a:moveTo>
                    <a:cubicBezTo>
                      <a:pt x="17615" y="3895"/>
                      <a:pt x="21574" y="10878"/>
                      <a:pt x="21599" y="18421"/>
                    </a:cubicBezTo>
                    <a:lnTo>
                      <a:pt x="0" y="18495"/>
                    </a:lnTo>
                    <a:close/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2537" name="Text Box 12"/>
              <p:cNvSpPr txBox="1">
                <a:spLocks noChangeArrowheads="1"/>
              </p:cNvSpPr>
              <p:nvPr/>
            </p:nvSpPr>
            <p:spPr bwMode="auto">
              <a:xfrm>
                <a:off x="4312090" y="2757488"/>
                <a:ext cx="67197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x </a:t>
                </a:r>
                <a:r>
                  <a:rPr lang="en-GB" dirty="0"/>
                  <a:t>cm</a:t>
                </a:r>
                <a:endParaRPr lang="en-US" dirty="0"/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365760" y="211015"/>
            <a:ext cx="8201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Find the base of the triangle, </a:t>
            </a:r>
          </a:p>
          <a:p>
            <a:pPr algn="ctr"/>
            <a:r>
              <a:rPr lang="en-GB" sz="3200" dirty="0" smtClean="0"/>
              <a:t>given that the area is </a:t>
            </a:r>
            <a:r>
              <a:rPr lang="en-GB" sz="3200" dirty="0" smtClean="0"/>
              <a:t>27.8 cm</a:t>
            </a:r>
            <a:r>
              <a:rPr lang="en-GB" sz="3200" baseline="30000" dirty="0" smtClean="0"/>
              <a:t>2</a:t>
            </a:r>
            <a:endParaRPr lang="en-GB" sz="32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2244968" y="3973219"/>
          <a:ext cx="2411438" cy="849484"/>
        </p:xfrm>
        <a:graphic>
          <a:graphicData uri="http://schemas.openxmlformats.org/presentationml/2006/ole">
            <p:oleObj spid="_x0000_s29697" name="Equation" r:id="rId3" imgW="1117440" imgH="393480" progId="Equation.DSMT4">
              <p:embed/>
            </p:oleObj>
          </a:graphicData>
        </a:graphic>
      </p:graphicFrame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2388284" y="4672941"/>
          <a:ext cx="2851150" cy="849312"/>
        </p:xfrm>
        <a:graphic>
          <a:graphicData uri="http://schemas.openxmlformats.org/presentationml/2006/ole">
            <p:oleObj spid="_x0000_s29698" name="Equation" r:id="rId4" imgW="1320480" imgH="393480" progId="Equation.DSMT4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011363" y="5500688"/>
          <a:ext cx="3373437" cy="849312"/>
        </p:xfrm>
        <a:graphic>
          <a:graphicData uri="http://schemas.openxmlformats.org/presentationml/2006/ole">
            <p:oleObj spid="_x0000_s29699" name="Equation" r:id="rId5" imgW="156204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7463"/>
            <a:ext cx="8229600" cy="1143001"/>
          </a:xfrm>
        </p:spPr>
        <p:txBody>
          <a:bodyPr/>
          <a:lstStyle/>
          <a:p>
            <a:pPr eaLnBrk="1" hangingPunct="1"/>
            <a:r>
              <a:rPr lang="en-GB" u="sng" smtClean="0"/>
              <a:t>Measuring Angles in Radians</a:t>
            </a:r>
            <a:endParaRPr lang="en-US" u="sng" smtClean="0"/>
          </a:p>
        </p:txBody>
      </p:sp>
      <p:sp>
        <p:nvSpPr>
          <p:cNvPr id="23555" name="Oval 4"/>
          <p:cNvSpPr>
            <a:spLocks noChangeArrowheads="1"/>
          </p:cNvSpPr>
          <p:nvPr/>
        </p:nvSpPr>
        <p:spPr bwMode="auto">
          <a:xfrm>
            <a:off x="2743200" y="1512888"/>
            <a:ext cx="3597275" cy="3621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V="1">
            <a:off x="4546600" y="3327400"/>
            <a:ext cx="1793875" cy="11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 flipV="1">
            <a:off x="4546600" y="1738313"/>
            <a:ext cx="866775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4259263" y="323056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O</a:t>
            </a:r>
            <a:endParaRPr lang="en-US"/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5159375" y="12827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6488113" y="317817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B</a:t>
            </a:r>
            <a:endParaRPr lang="en-US"/>
          </a:p>
        </p:txBody>
      </p:sp>
      <p:sp>
        <p:nvSpPr>
          <p:cNvPr id="30730" name="Arc 10"/>
          <p:cNvSpPr>
            <a:spLocks/>
          </p:cNvSpPr>
          <p:nvPr/>
        </p:nvSpPr>
        <p:spPr bwMode="auto">
          <a:xfrm>
            <a:off x="4541838" y="1566863"/>
            <a:ext cx="1984375" cy="1743075"/>
          </a:xfrm>
          <a:custGeom>
            <a:avLst/>
            <a:gdLst>
              <a:gd name="T0" fmla="*/ 87243773 w 21600"/>
              <a:gd name="T1" fmla="*/ 0 h 18966"/>
              <a:gd name="T2" fmla="*/ 182302949 w 21600"/>
              <a:gd name="T3" fmla="*/ 160197726 h 18966"/>
              <a:gd name="T4" fmla="*/ 0 w 21600"/>
              <a:gd name="T5" fmla="*/ 160197726 h 18966"/>
              <a:gd name="T6" fmla="*/ 0 60000 65536"/>
              <a:gd name="T7" fmla="*/ 0 60000 65536"/>
              <a:gd name="T8" fmla="*/ 0 60000 65536"/>
              <a:gd name="T9" fmla="*/ 0 w 21600"/>
              <a:gd name="T10" fmla="*/ 0 h 18966"/>
              <a:gd name="T11" fmla="*/ 21600 w 21600"/>
              <a:gd name="T12" fmla="*/ 18966 h 189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8966" fill="none" extrusionOk="0">
                <a:moveTo>
                  <a:pt x="10336" y="0"/>
                </a:moveTo>
                <a:cubicBezTo>
                  <a:pt x="17279" y="3784"/>
                  <a:pt x="21600" y="11059"/>
                  <a:pt x="21600" y="18966"/>
                </a:cubicBezTo>
              </a:path>
              <a:path w="21600" h="18966" stroke="0" extrusionOk="0">
                <a:moveTo>
                  <a:pt x="10336" y="0"/>
                </a:moveTo>
                <a:cubicBezTo>
                  <a:pt x="17279" y="3784"/>
                  <a:pt x="21600" y="11059"/>
                  <a:pt x="21600" y="18966"/>
                </a:cubicBezTo>
                <a:lnTo>
                  <a:pt x="0" y="18966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62" name="Text Box 11"/>
          <p:cNvSpPr txBox="1">
            <a:spLocks noChangeArrowheads="1"/>
          </p:cNvSpPr>
          <p:nvPr/>
        </p:nvSpPr>
        <p:spPr bwMode="auto">
          <a:xfrm>
            <a:off x="4675188" y="2263775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</a:t>
            </a:r>
            <a:endParaRPr lang="en-US"/>
          </a:p>
        </p:txBody>
      </p:sp>
      <p:sp>
        <p:nvSpPr>
          <p:cNvPr id="23563" name="Text Box 12"/>
          <p:cNvSpPr txBox="1">
            <a:spLocks noChangeArrowheads="1"/>
          </p:cNvSpPr>
          <p:nvPr/>
        </p:nvSpPr>
        <p:spPr bwMode="auto">
          <a:xfrm>
            <a:off x="5367338" y="3381375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</a:t>
            </a:r>
            <a:endParaRPr lang="en-US"/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6310313" y="204470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</a:t>
            </a:r>
            <a:endParaRPr lang="en-US"/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665163" y="5318125"/>
            <a:ext cx="63146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If arc AB has length s,  then angle AOB is </a:t>
            </a:r>
            <a:r>
              <a:rPr lang="en-GB" dirty="0" smtClean="0"/>
              <a:t>                radians </a:t>
            </a:r>
            <a:endParaRPr lang="en-US" dirty="0"/>
          </a:p>
        </p:txBody>
      </p:sp>
      <p:sp>
        <p:nvSpPr>
          <p:cNvPr id="30737" name="Arc 17"/>
          <p:cNvSpPr>
            <a:spLocks/>
          </p:cNvSpPr>
          <p:nvPr/>
        </p:nvSpPr>
        <p:spPr bwMode="auto">
          <a:xfrm>
            <a:off x="4564063" y="2697163"/>
            <a:ext cx="668337" cy="633412"/>
          </a:xfrm>
          <a:custGeom>
            <a:avLst/>
            <a:gdLst>
              <a:gd name="T0" fmla="*/ 10225742 w 21600"/>
              <a:gd name="T1" fmla="*/ 0 h 18774"/>
              <a:gd name="T2" fmla="*/ 20679368 w 21600"/>
              <a:gd name="T3" fmla="*/ 21370553 h 18774"/>
              <a:gd name="T4" fmla="*/ 0 w 21600"/>
              <a:gd name="T5" fmla="*/ 21370553 h 18774"/>
              <a:gd name="T6" fmla="*/ 0 60000 65536"/>
              <a:gd name="T7" fmla="*/ 0 60000 65536"/>
              <a:gd name="T8" fmla="*/ 0 60000 65536"/>
              <a:gd name="T9" fmla="*/ 0 w 21600"/>
              <a:gd name="T10" fmla="*/ 0 h 18774"/>
              <a:gd name="T11" fmla="*/ 21600 w 21600"/>
              <a:gd name="T12" fmla="*/ 18774 h 187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8774" fill="none" extrusionOk="0">
                <a:moveTo>
                  <a:pt x="10681" y="-1"/>
                </a:moveTo>
                <a:cubicBezTo>
                  <a:pt x="17431" y="3839"/>
                  <a:pt x="21600" y="11008"/>
                  <a:pt x="21600" y="18774"/>
                </a:cubicBezTo>
              </a:path>
              <a:path w="21600" h="18774" stroke="0" extrusionOk="0">
                <a:moveTo>
                  <a:pt x="10681" y="-1"/>
                </a:moveTo>
                <a:cubicBezTo>
                  <a:pt x="17431" y="3839"/>
                  <a:pt x="21600" y="11008"/>
                  <a:pt x="21600" y="18774"/>
                </a:cubicBezTo>
                <a:lnTo>
                  <a:pt x="0" y="18774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67" name="Text Box 4"/>
          <p:cNvSpPr txBox="1">
            <a:spLocks noChangeArrowheads="1"/>
          </p:cNvSpPr>
          <p:nvPr/>
        </p:nvSpPr>
        <p:spPr bwMode="auto">
          <a:xfrm>
            <a:off x="815975" y="5824538"/>
            <a:ext cx="2197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360</a:t>
            </a:r>
            <a:r>
              <a:rPr lang="en-GB" baseline="30000" dirty="0"/>
              <a:t>0</a:t>
            </a:r>
            <a:r>
              <a:rPr lang="en-GB" dirty="0"/>
              <a:t>  = 2 </a:t>
            </a:r>
            <a:r>
              <a:rPr lang="el-GR" dirty="0"/>
              <a:t>π</a:t>
            </a:r>
            <a:r>
              <a:rPr lang="en-GB" dirty="0"/>
              <a:t> radians </a:t>
            </a:r>
            <a:endParaRPr lang="en-US" dirty="0"/>
          </a:p>
        </p:txBody>
      </p:sp>
      <p:sp>
        <p:nvSpPr>
          <p:cNvPr id="23568" name="Text Box 5"/>
          <p:cNvSpPr txBox="1">
            <a:spLocks noChangeArrowheads="1"/>
          </p:cNvSpPr>
          <p:nvPr/>
        </p:nvSpPr>
        <p:spPr bwMode="auto">
          <a:xfrm>
            <a:off x="3582988" y="5857875"/>
            <a:ext cx="3449637" cy="608013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dirty="0"/>
              <a:t>180</a:t>
            </a:r>
            <a:r>
              <a:rPr lang="en-GB" sz="3200" baseline="30000" dirty="0"/>
              <a:t>0</a:t>
            </a:r>
            <a:r>
              <a:rPr lang="en-GB" sz="3200" dirty="0"/>
              <a:t>  = </a:t>
            </a:r>
            <a:r>
              <a:rPr lang="el-GR" sz="3200" dirty="0"/>
              <a:t>π</a:t>
            </a:r>
            <a:r>
              <a:rPr lang="en-GB" sz="3200" dirty="0"/>
              <a:t> radians </a:t>
            </a:r>
            <a:endParaRPr lang="en-US" sz="32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5089182" y="5140838"/>
          <a:ext cx="678571" cy="701190"/>
        </p:xfrm>
        <a:graphic>
          <a:graphicData uri="http://schemas.openxmlformats.org/presentationml/2006/ole">
            <p:oleObj spid="_x0000_s23569" name="Equation" r:id="rId3" imgW="38088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0" grpId="0" animBg="1"/>
      <p:bldP spid="30733" grpId="0"/>
      <p:bldP spid="30734" grpId="0"/>
      <p:bldP spid="30737" grpId="0" animBg="1"/>
      <p:bldP spid="2356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94892" y="2025748"/>
            <a:ext cx="3010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Degrees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219157" y="4175761"/>
            <a:ext cx="3010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Radians</a:t>
            </a:r>
            <a:endParaRPr lang="en-GB" sz="4400" dirty="0"/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 flipV="1">
            <a:off x="2090811" y="2264897"/>
            <a:ext cx="877472" cy="2644727"/>
          </a:xfrm>
          <a:prstGeom prst="curvedRightArrow">
            <a:avLst>
              <a:gd name="adj1" fmla="val 60000"/>
              <a:gd name="adj2" fmla="val 120000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 rot="10800000" flipV="1">
            <a:off x="5535051" y="2332891"/>
            <a:ext cx="877472" cy="2644727"/>
          </a:xfrm>
          <a:prstGeom prst="curvedRightArrow">
            <a:avLst>
              <a:gd name="adj1" fmla="val 60000"/>
              <a:gd name="adj2" fmla="val 120000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545579" y="2904075"/>
          <a:ext cx="2067617" cy="781660"/>
        </p:xfrm>
        <a:graphic>
          <a:graphicData uri="http://schemas.openxmlformats.org/presentationml/2006/ole">
            <p:oleObj spid="_x0000_s25610" name="Equation" r:id="rId3" imgW="1041120" imgH="393480" progId="Equation.DSMT4">
              <p:embed/>
            </p:oleObj>
          </a:graphicData>
        </a:graphic>
      </p:graphicFrame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0" y="3026654"/>
          <a:ext cx="2068513" cy="782638"/>
        </p:xfrm>
        <a:graphic>
          <a:graphicData uri="http://schemas.openxmlformats.org/presentationml/2006/ole">
            <p:oleObj spid="_x0000_s25611" name="Equation" r:id="rId4" imgW="104112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The Length of an Arc of a Circle</a:t>
            </a:r>
            <a:endParaRPr lang="en-US" u="sng" smtClean="0"/>
          </a:p>
        </p:txBody>
      </p:sp>
      <p:sp>
        <p:nvSpPr>
          <p:cNvPr id="26627" name="Arc 5"/>
          <p:cNvSpPr>
            <a:spLocks/>
          </p:cNvSpPr>
          <p:nvPr/>
        </p:nvSpPr>
        <p:spPr bwMode="auto">
          <a:xfrm>
            <a:off x="2019300" y="2825750"/>
            <a:ext cx="3446463" cy="2176463"/>
          </a:xfrm>
          <a:custGeom>
            <a:avLst/>
            <a:gdLst>
              <a:gd name="T0" fmla="*/ 0 w 34861"/>
              <a:gd name="T1" fmla="*/ 46196229 h 21600"/>
              <a:gd name="T2" fmla="*/ 340727515 w 34861"/>
              <a:gd name="T3" fmla="*/ 219305068 h 21600"/>
              <a:gd name="T4" fmla="*/ 129611558 w 34861"/>
              <a:gd name="T5" fmla="*/ 219305068 h 21600"/>
              <a:gd name="T6" fmla="*/ 0 60000 65536"/>
              <a:gd name="T7" fmla="*/ 0 60000 65536"/>
              <a:gd name="T8" fmla="*/ 0 60000 65536"/>
              <a:gd name="T9" fmla="*/ 0 w 34861"/>
              <a:gd name="T10" fmla="*/ 0 h 21600"/>
              <a:gd name="T11" fmla="*/ 34861 w 3486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61" h="21600" fill="none" extrusionOk="0">
                <a:moveTo>
                  <a:pt x="-1" y="4549"/>
                </a:moveTo>
                <a:cubicBezTo>
                  <a:pt x="3791" y="1601"/>
                  <a:pt x="8457" y="-1"/>
                  <a:pt x="13261" y="0"/>
                </a:cubicBezTo>
                <a:cubicBezTo>
                  <a:pt x="25190" y="0"/>
                  <a:pt x="34861" y="9670"/>
                  <a:pt x="34861" y="21600"/>
                </a:cubicBezTo>
              </a:path>
              <a:path w="34861" h="21600" stroke="0" extrusionOk="0">
                <a:moveTo>
                  <a:pt x="-1" y="4549"/>
                </a:moveTo>
                <a:cubicBezTo>
                  <a:pt x="3791" y="1601"/>
                  <a:pt x="8457" y="-1"/>
                  <a:pt x="13261" y="0"/>
                </a:cubicBezTo>
                <a:cubicBezTo>
                  <a:pt x="25190" y="0"/>
                  <a:pt x="34861" y="9670"/>
                  <a:pt x="34861" y="21600"/>
                </a:cubicBezTo>
                <a:lnTo>
                  <a:pt x="13261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6628" name="Line 6"/>
          <p:cNvSpPr>
            <a:spLocks noChangeShapeType="1"/>
          </p:cNvSpPr>
          <p:nvPr/>
        </p:nvSpPr>
        <p:spPr bwMode="auto">
          <a:xfrm>
            <a:off x="2022475" y="3279775"/>
            <a:ext cx="1274763" cy="1720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6629" name="Line 7"/>
          <p:cNvSpPr>
            <a:spLocks noChangeShapeType="1"/>
          </p:cNvSpPr>
          <p:nvPr/>
        </p:nvSpPr>
        <p:spPr bwMode="auto">
          <a:xfrm>
            <a:off x="3297238" y="50006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4170363" y="493871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</a:t>
            </a:r>
            <a:endParaRPr lang="en-US"/>
          </a:p>
        </p:txBody>
      </p:sp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2386013" y="401161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</a:t>
            </a:r>
            <a:endParaRPr lang="en-US"/>
          </a:p>
        </p:txBody>
      </p:sp>
      <p:sp>
        <p:nvSpPr>
          <p:cNvPr id="26632" name="Text Box 10"/>
          <p:cNvSpPr txBox="1">
            <a:spLocks noChangeArrowheads="1"/>
          </p:cNvSpPr>
          <p:nvPr/>
        </p:nvSpPr>
        <p:spPr bwMode="auto">
          <a:xfrm>
            <a:off x="3203575" y="4605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/>
              <a:t>θ</a:t>
            </a:r>
          </a:p>
        </p:txBody>
      </p:sp>
      <p:sp>
        <p:nvSpPr>
          <p:cNvPr id="26633" name="Arc 11"/>
          <p:cNvSpPr>
            <a:spLocks/>
          </p:cNvSpPr>
          <p:nvPr/>
        </p:nvSpPr>
        <p:spPr bwMode="auto">
          <a:xfrm>
            <a:off x="3003550" y="4473575"/>
            <a:ext cx="812800" cy="528638"/>
          </a:xfrm>
          <a:custGeom>
            <a:avLst/>
            <a:gdLst>
              <a:gd name="T0" fmla="*/ 0 w 33942"/>
              <a:gd name="T1" fmla="*/ 2320427 h 21600"/>
              <a:gd name="T2" fmla="*/ 19463901 w 33942"/>
              <a:gd name="T3" fmla="*/ 12937878 h 21600"/>
              <a:gd name="T4" fmla="*/ 7077481 w 33942"/>
              <a:gd name="T5" fmla="*/ 12937878 h 21600"/>
              <a:gd name="T6" fmla="*/ 0 60000 65536"/>
              <a:gd name="T7" fmla="*/ 0 60000 65536"/>
              <a:gd name="T8" fmla="*/ 0 60000 65536"/>
              <a:gd name="T9" fmla="*/ 0 w 33942"/>
              <a:gd name="T10" fmla="*/ 0 h 21600"/>
              <a:gd name="T11" fmla="*/ 33942 w 3394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942" h="21600" fill="none" extrusionOk="0">
                <a:moveTo>
                  <a:pt x="-1" y="3873"/>
                </a:moveTo>
                <a:cubicBezTo>
                  <a:pt x="3621" y="1351"/>
                  <a:pt x="7928" y="-1"/>
                  <a:pt x="12342" y="0"/>
                </a:cubicBezTo>
                <a:cubicBezTo>
                  <a:pt x="24271" y="0"/>
                  <a:pt x="33942" y="9670"/>
                  <a:pt x="33942" y="21600"/>
                </a:cubicBezTo>
              </a:path>
              <a:path w="33942" h="21600" stroke="0" extrusionOk="0">
                <a:moveTo>
                  <a:pt x="-1" y="3873"/>
                </a:moveTo>
                <a:cubicBezTo>
                  <a:pt x="3621" y="1351"/>
                  <a:pt x="7928" y="-1"/>
                  <a:pt x="12342" y="0"/>
                </a:cubicBezTo>
                <a:cubicBezTo>
                  <a:pt x="24271" y="0"/>
                  <a:pt x="33942" y="9670"/>
                  <a:pt x="33942" y="21600"/>
                </a:cubicBezTo>
                <a:lnTo>
                  <a:pt x="1234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4584700" y="2598738"/>
            <a:ext cx="2655888" cy="485775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length of arc =  r</a:t>
            </a:r>
            <a:r>
              <a:rPr lang="en-GB"/>
              <a:t> </a:t>
            </a:r>
            <a:r>
              <a:rPr lang="el-GR" sz="2400"/>
              <a:t>θ</a:t>
            </a: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1027113" y="1530350"/>
            <a:ext cx="706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The formula for the length of an arc is simpler when you use radians</a:t>
            </a:r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6217920" y="3826412"/>
            <a:ext cx="2419643" cy="21242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541477" y="5148775"/>
            <a:ext cx="436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800" dirty="0" smtClean="0"/>
              <a:t>θ</a:t>
            </a:r>
            <a:endParaRPr lang="en-GB" sz="4800" dirty="0"/>
          </a:p>
        </p:txBody>
      </p:sp>
      <p:sp>
        <p:nvSpPr>
          <p:cNvPr id="19" name="TextBox 18"/>
          <p:cNvSpPr txBox="1"/>
          <p:nvPr/>
        </p:nvSpPr>
        <p:spPr>
          <a:xfrm>
            <a:off x="7664548" y="5104228"/>
            <a:ext cx="436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r</a:t>
            </a:r>
            <a:endParaRPr lang="en-GB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7212037" y="4103077"/>
            <a:ext cx="436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s</a:t>
            </a:r>
            <a:endParaRPr lang="en-GB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4" grpId="0" animBg="1"/>
      <p:bldP spid="389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smtClean="0"/>
              <a:t>The Area of a Sector of a Circle</a:t>
            </a:r>
            <a:endParaRPr lang="en-US" u="sng" smtClean="0"/>
          </a:p>
        </p:txBody>
      </p:sp>
      <p:sp>
        <p:nvSpPr>
          <p:cNvPr id="27651" name="Arc 5"/>
          <p:cNvSpPr>
            <a:spLocks/>
          </p:cNvSpPr>
          <p:nvPr/>
        </p:nvSpPr>
        <p:spPr bwMode="auto">
          <a:xfrm>
            <a:off x="2019300" y="2825750"/>
            <a:ext cx="3446463" cy="2176463"/>
          </a:xfrm>
          <a:custGeom>
            <a:avLst/>
            <a:gdLst>
              <a:gd name="T0" fmla="*/ 0 w 34861"/>
              <a:gd name="T1" fmla="*/ 46196229 h 21600"/>
              <a:gd name="T2" fmla="*/ 340727515 w 34861"/>
              <a:gd name="T3" fmla="*/ 219305068 h 21600"/>
              <a:gd name="T4" fmla="*/ 129611558 w 34861"/>
              <a:gd name="T5" fmla="*/ 219305068 h 21600"/>
              <a:gd name="T6" fmla="*/ 0 60000 65536"/>
              <a:gd name="T7" fmla="*/ 0 60000 65536"/>
              <a:gd name="T8" fmla="*/ 0 60000 65536"/>
              <a:gd name="T9" fmla="*/ 0 w 34861"/>
              <a:gd name="T10" fmla="*/ 0 h 21600"/>
              <a:gd name="T11" fmla="*/ 34861 w 3486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61" h="21600" fill="none" extrusionOk="0">
                <a:moveTo>
                  <a:pt x="-1" y="4549"/>
                </a:moveTo>
                <a:cubicBezTo>
                  <a:pt x="3791" y="1601"/>
                  <a:pt x="8457" y="-1"/>
                  <a:pt x="13261" y="0"/>
                </a:cubicBezTo>
                <a:cubicBezTo>
                  <a:pt x="25190" y="0"/>
                  <a:pt x="34861" y="9670"/>
                  <a:pt x="34861" y="21600"/>
                </a:cubicBezTo>
              </a:path>
              <a:path w="34861" h="21600" stroke="0" extrusionOk="0">
                <a:moveTo>
                  <a:pt x="-1" y="4549"/>
                </a:moveTo>
                <a:cubicBezTo>
                  <a:pt x="3791" y="1601"/>
                  <a:pt x="8457" y="-1"/>
                  <a:pt x="13261" y="0"/>
                </a:cubicBezTo>
                <a:cubicBezTo>
                  <a:pt x="25190" y="0"/>
                  <a:pt x="34861" y="9670"/>
                  <a:pt x="34861" y="21600"/>
                </a:cubicBezTo>
                <a:lnTo>
                  <a:pt x="13261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2022475" y="3279775"/>
            <a:ext cx="1274763" cy="1720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7653" name="Line 7"/>
          <p:cNvSpPr>
            <a:spLocks noChangeShapeType="1"/>
          </p:cNvSpPr>
          <p:nvPr/>
        </p:nvSpPr>
        <p:spPr bwMode="auto">
          <a:xfrm>
            <a:off x="3297238" y="50006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7654" name="Text Box 8"/>
          <p:cNvSpPr txBox="1">
            <a:spLocks noChangeArrowheads="1"/>
          </p:cNvSpPr>
          <p:nvPr/>
        </p:nvSpPr>
        <p:spPr bwMode="auto">
          <a:xfrm>
            <a:off x="4170363" y="493871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</a:t>
            </a:r>
            <a:endParaRPr lang="en-US"/>
          </a:p>
        </p:txBody>
      </p:sp>
      <p:sp>
        <p:nvSpPr>
          <p:cNvPr id="27655" name="Text Box 9"/>
          <p:cNvSpPr txBox="1">
            <a:spLocks noChangeArrowheads="1"/>
          </p:cNvSpPr>
          <p:nvPr/>
        </p:nvSpPr>
        <p:spPr bwMode="auto">
          <a:xfrm>
            <a:off x="2386013" y="401161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</a:t>
            </a:r>
            <a:endParaRPr lang="en-US"/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>
            <a:off x="3203575" y="4605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/>
              <a:t>θ</a:t>
            </a:r>
          </a:p>
        </p:txBody>
      </p:sp>
      <p:sp>
        <p:nvSpPr>
          <p:cNvPr id="27657" name="Arc 11"/>
          <p:cNvSpPr>
            <a:spLocks/>
          </p:cNvSpPr>
          <p:nvPr/>
        </p:nvSpPr>
        <p:spPr bwMode="auto">
          <a:xfrm>
            <a:off x="3003550" y="4473575"/>
            <a:ext cx="812800" cy="528638"/>
          </a:xfrm>
          <a:custGeom>
            <a:avLst/>
            <a:gdLst>
              <a:gd name="T0" fmla="*/ 0 w 33942"/>
              <a:gd name="T1" fmla="*/ 2320427 h 21600"/>
              <a:gd name="T2" fmla="*/ 19463901 w 33942"/>
              <a:gd name="T3" fmla="*/ 12937878 h 21600"/>
              <a:gd name="T4" fmla="*/ 7077481 w 33942"/>
              <a:gd name="T5" fmla="*/ 12937878 h 21600"/>
              <a:gd name="T6" fmla="*/ 0 60000 65536"/>
              <a:gd name="T7" fmla="*/ 0 60000 65536"/>
              <a:gd name="T8" fmla="*/ 0 60000 65536"/>
              <a:gd name="T9" fmla="*/ 0 w 33942"/>
              <a:gd name="T10" fmla="*/ 0 h 21600"/>
              <a:gd name="T11" fmla="*/ 33942 w 3394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942" h="21600" fill="none" extrusionOk="0">
                <a:moveTo>
                  <a:pt x="-1" y="3873"/>
                </a:moveTo>
                <a:cubicBezTo>
                  <a:pt x="3621" y="1351"/>
                  <a:pt x="7928" y="-1"/>
                  <a:pt x="12342" y="0"/>
                </a:cubicBezTo>
                <a:cubicBezTo>
                  <a:pt x="24271" y="0"/>
                  <a:pt x="33942" y="9670"/>
                  <a:pt x="33942" y="21600"/>
                </a:cubicBezTo>
              </a:path>
              <a:path w="33942" h="21600" stroke="0" extrusionOk="0">
                <a:moveTo>
                  <a:pt x="-1" y="3873"/>
                </a:moveTo>
                <a:cubicBezTo>
                  <a:pt x="3621" y="1351"/>
                  <a:pt x="7928" y="-1"/>
                  <a:pt x="12342" y="0"/>
                </a:cubicBezTo>
                <a:cubicBezTo>
                  <a:pt x="24271" y="0"/>
                  <a:pt x="33942" y="9670"/>
                  <a:pt x="33942" y="21600"/>
                </a:cubicBezTo>
                <a:lnTo>
                  <a:pt x="1234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889500" y="2598738"/>
            <a:ext cx="3243263" cy="850900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of sector =  </a:t>
            </a:r>
            <a:r>
              <a:rPr lang="en-GB" sz="2400" u="sng"/>
              <a:t>1</a:t>
            </a:r>
            <a:r>
              <a:rPr lang="en-GB" sz="2400"/>
              <a:t> r</a:t>
            </a:r>
            <a:r>
              <a:rPr lang="en-GB"/>
              <a:t> </a:t>
            </a:r>
            <a:r>
              <a:rPr lang="en-GB" baseline="30000"/>
              <a:t>2</a:t>
            </a:r>
            <a:r>
              <a:rPr lang="en-GB"/>
              <a:t> </a:t>
            </a:r>
            <a:r>
              <a:rPr lang="el-GR" sz="2400"/>
              <a:t>θ</a:t>
            </a:r>
            <a:endParaRPr lang="en-GB" sz="2400"/>
          </a:p>
          <a:p>
            <a:r>
              <a:rPr lang="en-GB" sz="2400"/>
              <a:t>                           2</a:t>
            </a:r>
            <a:endParaRPr lang="el-GR" sz="2400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1290906" y="5830888"/>
            <a:ext cx="19159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Area of sector </a:t>
            </a:r>
            <a:endParaRPr lang="en-GB" baseline="30000" dirty="0"/>
          </a:p>
          <a:p>
            <a:r>
              <a:rPr lang="en-GB" dirty="0"/>
              <a:t>                           </a:t>
            </a:r>
            <a:endParaRPr lang="el-GR" dirty="0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3203575" y="5867400"/>
            <a:ext cx="1384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=   </a:t>
            </a:r>
            <a:r>
              <a:rPr lang="el-GR" u="sng" dirty="0"/>
              <a:t>θ</a:t>
            </a:r>
            <a:r>
              <a:rPr lang="en-GB" dirty="0"/>
              <a:t>  x </a:t>
            </a:r>
            <a:r>
              <a:rPr lang="el-GR" dirty="0"/>
              <a:t>π</a:t>
            </a:r>
            <a:r>
              <a:rPr lang="en-GB" dirty="0"/>
              <a:t> r </a:t>
            </a:r>
            <a:r>
              <a:rPr lang="en-GB" baseline="30000" dirty="0"/>
              <a:t>2</a:t>
            </a:r>
          </a:p>
          <a:p>
            <a:r>
              <a:rPr lang="en-GB" dirty="0"/>
              <a:t>    2</a:t>
            </a:r>
            <a:r>
              <a:rPr lang="el-GR" dirty="0"/>
              <a:t>π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4721225" y="5870575"/>
            <a:ext cx="10493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=  </a:t>
            </a:r>
            <a:r>
              <a:rPr lang="en-GB" u="sng"/>
              <a:t>1</a:t>
            </a:r>
            <a:r>
              <a:rPr lang="en-GB"/>
              <a:t> r </a:t>
            </a:r>
            <a:r>
              <a:rPr lang="en-GB" baseline="30000"/>
              <a:t>2</a:t>
            </a:r>
            <a:r>
              <a:rPr lang="en-GB"/>
              <a:t> </a:t>
            </a:r>
            <a:r>
              <a:rPr lang="el-GR"/>
              <a:t>θ</a:t>
            </a:r>
            <a:endParaRPr lang="en-GB"/>
          </a:p>
          <a:p>
            <a:r>
              <a:rPr lang="en-GB"/>
              <a:t>    2</a:t>
            </a:r>
            <a:endParaRPr lang="el-GR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3644900" y="6232525"/>
            <a:ext cx="180975" cy="2762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V="1">
            <a:off x="4027488" y="5905500"/>
            <a:ext cx="180975" cy="2762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2" grpId="0" animBg="1"/>
      <p:bldP spid="40973" grpId="0"/>
      <p:bldP spid="40974" grpId="0"/>
      <p:bldP spid="40975" grpId="0"/>
      <p:bldP spid="40978" grpId="0" animBg="1"/>
      <p:bldP spid="4097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336721" y="1114010"/>
            <a:ext cx="833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Find the arc length, the perimeter and area of a sector of angle 0.8 </a:t>
            </a:r>
            <a:r>
              <a:rPr lang="en-GB" dirty="0" err="1"/>
              <a:t>rad</a:t>
            </a:r>
            <a:r>
              <a:rPr lang="en-GB" dirty="0"/>
              <a:t> of a circle</a:t>
            </a:r>
          </a:p>
          <a:p>
            <a:r>
              <a:rPr lang="en-GB" dirty="0"/>
              <a:t>whose radius is 5.2 cm.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928813" y="4235450"/>
            <a:ext cx="1536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Arc length  = </a:t>
            </a:r>
            <a:endParaRPr lang="el-GR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3673475" y="4237038"/>
            <a:ext cx="71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/>
              <a:t>θ</a:t>
            </a:r>
            <a:r>
              <a:rPr lang="en-GB"/>
              <a:t> r  =</a:t>
            </a:r>
            <a:endParaRPr lang="en-US"/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4756150" y="4237038"/>
            <a:ext cx="1320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0.8 x 5.2  =</a:t>
            </a:r>
            <a:endParaRPr lang="en-US"/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6464300" y="4229100"/>
            <a:ext cx="99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4.16 cm</a:t>
            </a:r>
            <a:endParaRPr lang="en-US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6521450" y="4621213"/>
            <a:ext cx="973138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018" name="Arc 10"/>
          <p:cNvSpPr>
            <a:spLocks/>
          </p:cNvSpPr>
          <p:nvPr/>
        </p:nvSpPr>
        <p:spPr bwMode="auto">
          <a:xfrm>
            <a:off x="3330575" y="1857375"/>
            <a:ext cx="2135188" cy="1608138"/>
          </a:xfrm>
          <a:custGeom>
            <a:avLst/>
            <a:gdLst>
              <a:gd name="T0" fmla="*/ 142264411 w 21600"/>
              <a:gd name="T1" fmla="*/ 0 h 15956"/>
              <a:gd name="T2" fmla="*/ 211066124 w 21600"/>
              <a:gd name="T3" fmla="*/ 162077463 h 15956"/>
              <a:gd name="T4" fmla="*/ 0 w 21600"/>
              <a:gd name="T5" fmla="*/ 162077463 h 15956"/>
              <a:gd name="T6" fmla="*/ 0 60000 65536"/>
              <a:gd name="T7" fmla="*/ 0 60000 65536"/>
              <a:gd name="T8" fmla="*/ 0 60000 65536"/>
              <a:gd name="T9" fmla="*/ 0 w 21600"/>
              <a:gd name="T10" fmla="*/ 0 h 15956"/>
              <a:gd name="T11" fmla="*/ 21600 w 21600"/>
              <a:gd name="T12" fmla="*/ 15956 h 159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956" fill="none" extrusionOk="0">
                <a:moveTo>
                  <a:pt x="14559" y="-1"/>
                </a:moveTo>
                <a:cubicBezTo>
                  <a:pt x="19044" y="4092"/>
                  <a:pt x="21600" y="9884"/>
                  <a:pt x="21600" y="15956"/>
                </a:cubicBezTo>
              </a:path>
              <a:path w="21600" h="15956" stroke="0" extrusionOk="0">
                <a:moveTo>
                  <a:pt x="14559" y="-1"/>
                </a:moveTo>
                <a:cubicBezTo>
                  <a:pt x="19044" y="4092"/>
                  <a:pt x="21600" y="9884"/>
                  <a:pt x="21600" y="15956"/>
                </a:cubicBezTo>
                <a:lnTo>
                  <a:pt x="0" y="15956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 flipH="1">
            <a:off x="3297238" y="1874838"/>
            <a:ext cx="1444625" cy="1589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3297238" y="34639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4170363" y="34274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5.2</a:t>
            </a:r>
            <a:endParaRPr lang="en-US"/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3529013" y="234791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5.2</a:t>
            </a:r>
            <a:endParaRPr lang="en-US"/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3455988" y="3117850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0.8</a:t>
            </a:r>
            <a:endParaRPr lang="el-GR"/>
          </a:p>
        </p:txBody>
      </p:sp>
      <p:sp>
        <p:nvSpPr>
          <p:cNvPr id="43024" name="Arc 16"/>
          <p:cNvSpPr>
            <a:spLocks/>
          </p:cNvSpPr>
          <p:nvPr/>
        </p:nvSpPr>
        <p:spPr bwMode="auto">
          <a:xfrm>
            <a:off x="3298825" y="2944813"/>
            <a:ext cx="722313" cy="522287"/>
          </a:xfrm>
          <a:custGeom>
            <a:avLst/>
            <a:gdLst>
              <a:gd name="T0" fmla="*/ 15628812 w 21600"/>
              <a:gd name="T1" fmla="*/ 0 h 16469"/>
              <a:gd name="T2" fmla="*/ 24154447 w 21600"/>
              <a:gd name="T3" fmla="*/ 16563461 h 16469"/>
              <a:gd name="T4" fmla="*/ 0 w 21600"/>
              <a:gd name="T5" fmla="*/ 16563461 h 16469"/>
              <a:gd name="T6" fmla="*/ 0 60000 65536"/>
              <a:gd name="T7" fmla="*/ 0 60000 65536"/>
              <a:gd name="T8" fmla="*/ 0 60000 65536"/>
              <a:gd name="T9" fmla="*/ 0 w 21600"/>
              <a:gd name="T10" fmla="*/ 0 h 16469"/>
              <a:gd name="T11" fmla="*/ 21600 w 21600"/>
              <a:gd name="T12" fmla="*/ 16469 h 164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6469" fill="none" extrusionOk="0">
                <a:moveTo>
                  <a:pt x="13976" y="-1"/>
                </a:moveTo>
                <a:cubicBezTo>
                  <a:pt x="18812" y="4103"/>
                  <a:pt x="21600" y="10126"/>
                  <a:pt x="21600" y="16469"/>
                </a:cubicBezTo>
              </a:path>
              <a:path w="21600" h="16469" stroke="0" extrusionOk="0">
                <a:moveTo>
                  <a:pt x="13976" y="-1"/>
                </a:moveTo>
                <a:cubicBezTo>
                  <a:pt x="18812" y="4103"/>
                  <a:pt x="21600" y="10126"/>
                  <a:pt x="21600" y="16469"/>
                </a:cubicBezTo>
                <a:lnTo>
                  <a:pt x="0" y="1646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1936750" y="4949825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Perimeter =</a:t>
            </a:r>
            <a:endParaRPr lang="en-US"/>
          </a:p>
        </p:txBody>
      </p:sp>
      <p:sp>
        <p:nvSpPr>
          <p:cNvPr id="43026" name="Text Box 18"/>
          <p:cNvSpPr txBox="1">
            <a:spLocks noChangeArrowheads="1"/>
          </p:cNvSpPr>
          <p:nvPr/>
        </p:nvSpPr>
        <p:spPr bwMode="auto">
          <a:xfrm>
            <a:off x="3505200" y="4941888"/>
            <a:ext cx="2298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4.16  +  5.2  +  5.2  =</a:t>
            </a:r>
            <a:endParaRPr lang="en-US"/>
          </a:p>
        </p:txBody>
      </p: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5851525" y="4948238"/>
            <a:ext cx="112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14.56 cm</a:t>
            </a:r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>
            <a:off x="5919788" y="5351463"/>
            <a:ext cx="100965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1924050" y="5670550"/>
            <a:ext cx="927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Area  =</a:t>
            </a:r>
            <a:endParaRPr lang="en-US"/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3108325" y="5670550"/>
            <a:ext cx="10493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sng"/>
              <a:t>1</a:t>
            </a:r>
            <a:r>
              <a:rPr lang="en-GB"/>
              <a:t> r </a:t>
            </a:r>
            <a:r>
              <a:rPr lang="en-GB" baseline="30000"/>
              <a:t>2</a:t>
            </a:r>
            <a:r>
              <a:rPr lang="en-GB"/>
              <a:t> </a:t>
            </a:r>
            <a:r>
              <a:rPr lang="el-GR"/>
              <a:t>θ</a:t>
            </a:r>
            <a:r>
              <a:rPr lang="en-GB"/>
              <a:t>  =</a:t>
            </a:r>
          </a:p>
          <a:p>
            <a:r>
              <a:rPr lang="en-GB"/>
              <a:t>2</a:t>
            </a:r>
            <a:endParaRPr lang="el-GR"/>
          </a:p>
        </p:txBody>
      </p:sp>
      <p:sp>
        <p:nvSpPr>
          <p:cNvPr id="43031" name="Text Box 23"/>
          <p:cNvSpPr txBox="1">
            <a:spLocks noChangeArrowheads="1"/>
          </p:cNvSpPr>
          <p:nvPr/>
        </p:nvSpPr>
        <p:spPr bwMode="auto">
          <a:xfrm>
            <a:off x="4438650" y="5672138"/>
            <a:ext cx="19637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GB" u="sng"/>
              <a:t>1</a:t>
            </a:r>
            <a:r>
              <a:rPr lang="en-GB"/>
              <a:t>  x  5.2 </a:t>
            </a:r>
            <a:r>
              <a:rPr lang="en-GB" baseline="30000"/>
              <a:t>2</a:t>
            </a:r>
            <a:r>
              <a:rPr lang="en-GB"/>
              <a:t> x  0.8 =</a:t>
            </a:r>
          </a:p>
          <a:p>
            <a:pPr marL="342900" indent="-342900"/>
            <a:r>
              <a:rPr lang="en-GB"/>
              <a:t>2</a:t>
            </a:r>
            <a:endParaRPr lang="en-US"/>
          </a:p>
        </p:txBody>
      </p:sp>
      <p:sp>
        <p:nvSpPr>
          <p:cNvPr id="43032" name="Text Box 24"/>
          <p:cNvSpPr txBox="1">
            <a:spLocks noChangeArrowheads="1"/>
          </p:cNvSpPr>
          <p:nvPr/>
        </p:nvSpPr>
        <p:spPr bwMode="auto">
          <a:xfrm>
            <a:off x="6584950" y="5662613"/>
            <a:ext cx="1398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10.816 cm </a:t>
            </a:r>
            <a:r>
              <a:rPr lang="en-GB" baseline="30000"/>
              <a:t>2</a:t>
            </a:r>
            <a:endParaRPr lang="en-US" baseline="30000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>
            <a:off x="6665913" y="5991225"/>
            <a:ext cx="1227137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</a:t>
            </a:r>
            <a:endParaRPr kumimoji="0" lang="en-GB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14" grpId="0"/>
      <p:bldP spid="43015" grpId="0"/>
      <p:bldP spid="43016" grpId="0"/>
      <p:bldP spid="43017" grpId="0" animBg="1"/>
      <p:bldP spid="43018" grpId="0" animBg="1"/>
      <p:bldP spid="43019" grpId="0" animBg="1"/>
      <p:bldP spid="43020" grpId="0" animBg="1"/>
      <p:bldP spid="43021" grpId="0"/>
      <p:bldP spid="43022" grpId="0"/>
      <p:bldP spid="43023" grpId="0"/>
      <p:bldP spid="43024" grpId="0" animBg="1"/>
      <p:bldP spid="43025" grpId="0"/>
      <p:bldP spid="43026" grpId="0"/>
      <p:bldP spid="43027" grpId="0"/>
      <p:bldP spid="43028" grpId="0" animBg="1"/>
      <p:bldP spid="43029" grpId="0"/>
      <p:bldP spid="43030" grpId="0"/>
      <p:bldP spid="43031" grpId="0"/>
      <p:bldP spid="43032" grpId="0"/>
      <p:bldP spid="430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470" y="1448972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Find the area of the segment indicated </a:t>
            </a:r>
            <a:endParaRPr lang="en-GB" dirty="0"/>
          </a:p>
        </p:txBody>
      </p:sp>
      <p:sp>
        <p:nvSpPr>
          <p:cNvPr id="4" name="Arc 10"/>
          <p:cNvSpPr>
            <a:spLocks/>
          </p:cNvSpPr>
          <p:nvPr/>
        </p:nvSpPr>
        <p:spPr bwMode="auto">
          <a:xfrm>
            <a:off x="1290760" y="2406015"/>
            <a:ext cx="2135188" cy="1608138"/>
          </a:xfrm>
          <a:custGeom>
            <a:avLst/>
            <a:gdLst>
              <a:gd name="T0" fmla="*/ 142264411 w 21600"/>
              <a:gd name="T1" fmla="*/ 0 h 15956"/>
              <a:gd name="T2" fmla="*/ 211066124 w 21600"/>
              <a:gd name="T3" fmla="*/ 162077463 h 15956"/>
              <a:gd name="T4" fmla="*/ 0 w 21600"/>
              <a:gd name="T5" fmla="*/ 162077463 h 15956"/>
              <a:gd name="T6" fmla="*/ 0 60000 65536"/>
              <a:gd name="T7" fmla="*/ 0 60000 65536"/>
              <a:gd name="T8" fmla="*/ 0 60000 65536"/>
              <a:gd name="T9" fmla="*/ 0 w 21600"/>
              <a:gd name="T10" fmla="*/ 0 h 15956"/>
              <a:gd name="T11" fmla="*/ 21600 w 21600"/>
              <a:gd name="T12" fmla="*/ 15956 h 159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956" fill="none" extrusionOk="0">
                <a:moveTo>
                  <a:pt x="14559" y="-1"/>
                </a:moveTo>
                <a:cubicBezTo>
                  <a:pt x="19044" y="4092"/>
                  <a:pt x="21600" y="9884"/>
                  <a:pt x="21600" y="15956"/>
                </a:cubicBezTo>
              </a:path>
              <a:path w="21600" h="15956" stroke="0" extrusionOk="0">
                <a:moveTo>
                  <a:pt x="14559" y="-1"/>
                </a:moveTo>
                <a:cubicBezTo>
                  <a:pt x="19044" y="4092"/>
                  <a:pt x="21600" y="9884"/>
                  <a:pt x="21600" y="15956"/>
                </a:cubicBezTo>
                <a:lnTo>
                  <a:pt x="0" y="15956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 flipH="1">
            <a:off x="1271491" y="2451613"/>
            <a:ext cx="1444625" cy="1589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1285558" y="4026632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>
            <a:stCxn id="5" idx="0"/>
            <a:endCxn id="6" idx="1"/>
          </p:cNvCxnSpPr>
          <p:nvPr/>
        </p:nvCxnSpPr>
        <p:spPr>
          <a:xfrm>
            <a:off x="2716116" y="2451613"/>
            <a:ext cx="734792" cy="1575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1486512" y="3634020"/>
            <a:ext cx="501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dirty="0" smtClean="0"/>
              <a:t>0.5</a:t>
            </a:r>
            <a:endParaRPr lang="el-GR" dirty="0"/>
          </a:p>
        </p:txBody>
      </p:sp>
      <p:sp>
        <p:nvSpPr>
          <p:cNvPr id="10" name="Arc 16"/>
          <p:cNvSpPr>
            <a:spLocks/>
          </p:cNvSpPr>
          <p:nvPr/>
        </p:nvSpPr>
        <p:spPr bwMode="auto">
          <a:xfrm>
            <a:off x="1329349" y="3523088"/>
            <a:ext cx="722313" cy="527599"/>
          </a:xfrm>
          <a:custGeom>
            <a:avLst/>
            <a:gdLst>
              <a:gd name="T0" fmla="*/ 15628812 w 21600"/>
              <a:gd name="T1" fmla="*/ 0 h 16469"/>
              <a:gd name="T2" fmla="*/ 24154447 w 21600"/>
              <a:gd name="T3" fmla="*/ 16563461 h 16469"/>
              <a:gd name="T4" fmla="*/ 0 w 21600"/>
              <a:gd name="T5" fmla="*/ 16563461 h 16469"/>
              <a:gd name="T6" fmla="*/ 0 60000 65536"/>
              <a:gd name="T7" fmla="*/ 0 60000 65536"/>
              <a:gd name="T8" fmla="*/ 0 60000 65536"/>
              <a:gd name="T9" fmla="*/ 0 w 21600"/>
              <a:gd name="T10" fmla="*/ 0 h 16469"/>
              <a:gd name="T11" fmla="*/ 21600 w 21600"/>
              <a:gd name="T12" fmla="*/ 16469 h 164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6469" fill="none" extrusionOk="0">
                <a:moveTo>
                  <a:pt x="13976" y="-1"/>
                </a:moveTo>
                <a:cubicBezTo>
                  <a:pt x="18812" y="4103"/>
                  <a:pt x="21600" y="10126"/>
                  <a:pt x="21600" y="16469"/>
                </a:cubicBezTo>
              </a:path>
              <a:path w="21600" h="16469" stroke="0" extrusionOk="0">
                <a:moveTo>
                  <a:pt x="13976" y="-1"/>
                </a:moveTo>
                <a:cubicBezTo>
                  <a:pt x="18812" y="4103"/>
                  <a:pt x="21600" y="10126"/>
                  <a:pt x="21600" y="16469"/>
                </a:cubicBezTo>
                <a:lnTo>
                  <a:pt x="0" y="1646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570917" y="2766158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smtClean="0"/>
              <a:t>5cm</a:t>
            </a:r>
            <a:endParaRPr lang="el-GR" dirty="0"/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4344182" y="2097528"/>
            <a:ext cx="18811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/>
              <a:t>Area triangle =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Area </a:t>
            </a:r>
            <a:r>
              <a:rPr lang="en-GB" dirty="0" smtClean="0"/>
              <a:t>of </a:t>
            </a:r>
            <a:r>
              <a:rPr lang="en-GB" dirty="0"/>
              <a:t>sector =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dirty="0" smtClean="0"/>
              <a:t>Segment area=</a:t>
            </a:r>
            <a:endParaRPr lang="en-US" dirty="0"/>
          </a:p>
        </p:txBody>
      </p:sp>
      <p:graphicFrame>
        <p:nvGraphicFramePr>
          <p:cNvPr id="52226" name="Object 17"/>
          <p:cNvGraphicFramePr>
            <a:graphicFrameLocks noChangeAspect="1"/>
          </p:cNvGraphicFramePr>
          <p:nvPr/>
        </p:nvGraphicFramePr>
        <p:xfrm>
          <a:off x="6500080" y="3068808"/>
          <a:ext cx="1303337" cy="720725"/>
        </p:xfrm>
        <a:graphic>
          <a:graphicData uri="http://schemas.openxmlformats.org/presentationml/2006/ole">
            <p:oleObj spid="_x0000_s52226" name="Equation" r:id="rId3" imgW="711000" imgH="393480" progId="Equation.DSMT4">
              <p:embed/>
            </p:oleObj>
          </a:graphicData>
        </a:graphic>
      </p:graphicFrame>
      <p:graphicFrame>
        <p:nvGraphicFramePr>
          <p:cNvPr id="52227" name="Object 18"/>
          <p:cNvGraphicFramePr>
            <a:graphicFrameLocks noChangeAspect="1"/>
          </p:cNvGraphicFramePr>
          <p:nvPr/>
        </p:nvGraphicFramePr>
        <p:xfrm>
          <a:off x="6648450" y="1855788"/>
          <a:ext cx="1651000" cy="720725"/>
        </p:xfrm>
        <a:graphic>
          <a:graphicData uri="http://schemas.openxmlformats.org/presentationml/2006/ole">
            <p:oleObj spid="_x0000_s52227" name="Equation" r:id="rId4" imgW="901440" imgH="393480" progId="Equation.DSMT4">
              <p:embed/>
            </p:oleObj>
          </a:graphicData>
        </a:graphic>
      </p:graphicFrame>
      <p:graphicFrame>
        <p:nvGraphicFramePr>
          <p:cNvPr id="52228" name="Object 19"/>
          <p:cNvGraphicFramePr>
            <a:graphicFrameLocks noChangeAspect="1"/>
          </p:cNvGraphicFramePr>
          <p:nvPr/>
        </p:nvGraphicFramePr>
        <p:xfrm>
          <a:off x="6171541" y="4428954"/>
          <a:ext cx="2713037" cy="684212"/>
        </p:xfrm>
        <a:graphic>
          <a:graphicData uri="http://schemas.openxmlformats.org/presentationml/2006/ole">
            <p:oleObj spid="_x0000_s52228" name="Equation" r:id="rId5" imgW="1562040" imgH="393480" progId="Equation.DSMT4">
              <p:embed/>
            </p:oleObj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H="1">
            <a:off x="3151163" y="2658794"/>
            <a:ext cx="295422" cy="506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41044" y="2428167"/>
            <a:ext cx="4533900" cy="4076700"/>
            <a:chOff x="172232" y="1935798"/>
            <a:chExt cx="4533900" cy="4076700"/>
          </a:xfrm>
        </p:grpSpPr>
        <p:sp>
          <p:nvSpPr>
            <p:cNvPr id="2056" name="Oval 2"/>
            <p:cNvSpPr>
              <a:spLocks noChangeArrowheads="1"/>
            </p:cNvSpPr>
            <p:nvPr/>
          </p:nvSpPr>
          <p:spPr bwMode="auto">
            <a:xfrm>
              <a:off x="172232" y="1935798"/>
              <a:ext cx="2266950" cy="21717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Oval 3"/>
            <p:cNvSpPr>
              <a:spLocks noChangeArrowheads="1"/>
            </p:cNvSpPr>
            <p:nvPr/>
          </p:nvSpPr>
          <p:spPr bwMode="auto">
            <a:xfrm>
              <a:off x="1296182" y="3840798"/>
              <a:ext cx="2266950" cy="21717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Oval 4"/>
            <p:cNvSpPr>
              <a:spLocks noChangeArrowheads="1"/>
            </p:cNvSpPr>
            <p:nvPr/>
          </p:nvSpPr>
          <p:spPr bwMode="auto">
            <a:xfrm>
              <a:off x="2439182" y="1935798"/>
              <a:ext cx="2266950" cy="21717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417809" y="3293916"/>
            <a:ext cx="2321853" cy="2028386"/>
            <a:chOff x="1277132" y="3012562"/>
            <a:chExt cx="2321853" cy="2028386"/>
          </a:xfrm>
        </p:grpSpPr>
        <p:sp>
          <p:nvSpPr>
            <p:cNvPr id="66565" name="Line 5"/>
            <p:cNvSpPr>
              <a:spLocks noChangeShapeType="1"/>
            </p:cNvSpPr>
            <p:nvPr/>
          </p:nvSpPr>
          <p:spPr bwMode="auto">
            <a:xfrm flipV="1">
              <a:off x="1312985" y="3012562"/>
              <a:ext cx="2286000" cy="190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" name="Line 6"/>
            <p:cNvSpPr>
              <a:spLocks noChangeShapeType="1"/>
            </p:cNvSpPr>
            <p:nvPr/>
          </p:nvSpPr>
          <p:spPr bwMode="auto">
            <a:xfrm flipV="1">
              <a:off x="2477282" y="3059748"/>
              <a:ext cx="1066800" cy="1943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" name="Line 7"/>
            <p:cNvSpPr>
              <a:spLocks noChangeShapeType="1"/>
            </p:cNvSpPr>
            <p:nvPr/>
          </p:nvSpPr>
          <p:spPr bwMode="auto">
            <a:xfrm>
              <a:off x="1277132" y="3059748"/>
              <a:ext cx="1181100" cy="1981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55" name="TextBox 19"/>
          <p:cNvSpPr txBox="1">
            <a:spLocks noChangeArrowheads="1"/>
          </p:cNvSpPr>
          <p:nvPr/>
        </p:nvSpPr>
        <p:spPr bwMode="auto">
          <a:xfrm>
            <a:off x="5075702" y="2632100"/>
            <a:ext cx="18811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/>
              <a:t>Area triangle =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Area of each sector =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Centre area =</a:t>
            </a:r>
            <a:endParaRPr lang="en-US" dirty="0"/>
          </a:p>
        </p:txBody>
      </p:sp>
      <p:graphicFrame>
        <p:nvGraphicFramePr>
          <p:cNvPr id="2050" name="Object 17"/>
          <p:cNvGraphicFramePr>
            <a:graphicFrameLocks noChangeAspect="1"/>
          </p:cNvGraphicFramePr>
          <p:nvPr/>
        </p:nvGraphicFramePr>
        <p:xfrm>
          <a:off x="6879908" y="3701854"/>
          <a:ext cx="1303337" cy="720725"/>
        </p:xfrm>
        <a:graphic>
          <a:graphicData uri="http://schemas.openxmlformats.org/presentationml/2006/ole">
            <p:oleObj spid="_x0000_s2050" name="Equation" r:id="rId3" imgW="711000" imgH="393480" progId="Equation.3">
              <p:embed/>
            </p:oleObj>
          </a:graphicData>
        </a:graphic>
      </p:graphicFrame>
      <p:graphicFrame>
        <p:nvGraphicFramePr>
          <p:cNvPr id="2051" name="Object 18"/>
          <p:cNvGraphicFramePr>
            <a:graphicFrameLocks noChangeAspect="1"/>
          </p:cNvGraphicFramePr>
          <p:nvPr/>
        </p:nvGraphicFramePr>
        <p:xfrm>
          <a:off x="7003733" y="2489004"/>
          <a:ext cx="1698625" cy="720725"/>
        </p:xfrm>
        <a:graphic>
          <a:graphicData uri="http://schemas.openxmlformats.org/presentationml/2006/ole">
            <p:oleObj spid="_x0000_s2051" name="Equation" r:id="rId4" imgW="927000" imgH="393480" progId="Equation.3">
              <p:embed/>
            </p:oleObj>
          </a:graphicData>
        </a:graphic>
      </p:graphicFrame>
      <p:graphicFrame>
        <p:nvGraphicFramePr>
          <p:cNvPr id="2052" name="Object 19"/>
          <p:cNvGraphicFramePr>
            <a:graphicFrameLocks noChangeAspect="1"/>
          </p:cNvGraphicFramePr>
          <p:nvPr/>
        </p:nvGraphicFramePr>
        <p:xfrm>
          <a:off x="5172075" y="5526088"/>
          <a:ext cx="3417888" cy="684212"/>
        </p:xfrm>
        <a:graphic>
          <a:graphicData uri="http://schemas.openxmlformats.org/presentationml/2006/ole">
            <p:oleObj spid="_x0000_s2052" name="Equation" r:id="rId5" imgW="1968480" imgH="393480" progId="Equation.DSMT4">
              <p:embed/>
            </p:oleObj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</a:t>
            </a:r>
            <a:endParaRPr kumimoji="0" lang="en-GB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0111" y="1063841"/>
            <a:ext cx="860844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GB" sz="3200" dirty="0" smtClean="0"/>
              <a:t>Find the area of the region between the </a:t>
            </a:r>
            <a:r>
              <a:rPr lang="en-GB" sz="3200" dirty="0" smtClean="0"/>
              <a:t>circles</a:t>
            </a:r>
          </a:p>
          <a:p>
            <a:pPr>
              <a:buNone/>
            </a:pPr>
            <a:r>
              <a:rPr lang="en-GB" sz="3200" dirty="0" smtClean="0"/>
              <a:t>each</a:t>
            </a:r>
            <a:r>
              <a:rPr lang="en-GB" sz="3200" dirty="0" smtClean="0"/>
              <a:t> of radius 10cm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6436" y="1601766"/>
            <a:ext cx="792011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GB" sz="3200" dirty="0" smtClean="0"/>
              <a:t>The graphs of sine, cosine and tangent</a:t>
            </a:r>
            <a:endParaRPr lang="en-US" sz="3200" dirty="0" smtClean="0"/>
          </a:p>
          <a:p>
            <a:pPr eaLnBrk="1" hangingPunct="1"/>
            <a:r>
              <a:rPr lang="en-GB" sz="3200" dirty="0" smtClean="0"/>
              <a:t>Exact values for 30º, 45º and 60º</a:t>
            </a:r>
            <a:endParaRPr lang="en-US" sz="3200" dirty="0" smtClean="0"/>
          </a:p>
          <a:p>
            <a:pPr eaLnBrk="1" hangingPunct="1"/>
            <a:r>
              <a:rPr lang="en-GB" sz="3200" dirty="0" smtClean="0"/>
              <a:t>The trig identities </a:t>
            </a:r>
            <a:endParaRPr lang="en-US" sz="3200" dirty="0" smtClean="0"/>
          </a:p>
          <a:p>
            <a:pPr eaLnBrk="1" hangingPunct="1"/>
            <a:r>
              <a:rPr lang="en-GB" sz="3200" dirty="0" smtClean="0"/>
              <a:t>Solving trig equations including quadratic ones</a:t>
            </a:r>
            <a:endParaRPr lang="en-US" sz="3200" dirty="0" smtClean="0"/>
          </a:p>
          <a:p>
            <a:pPr eaLnBrk="1" hangingPunct="1"/>
            <a:r>
              <a:rPr lang="en-GB" sz="3200" dirty="0" smtClean="0"/>
              <a:t>Sine and cosine rules</a:t>
            </a:r>
            <a:endParaRPr lang="en-US" sz="3200" dirty="0" smtClean="0"/>
          </a:p>
          <a:p>
            <a:pPr eaLnBrk="1" hangingPunct="1"/>
            <a:r>
              <a:rPr lang="en-GB" sz="3200" dirty="0" smtClean="0"/>
              <a:t>Area formula A = ½absinC</a:t>
            </a:r>
            <a:endParaRPr lang="en-US" sz="3200" dirty="0" smtClean="0"/>
          </a:p>
          <a:p>
            <a:pPr eaLnBrk="1" hangingPunct="1"/>
            <a:r>
              <a:rPr lang="en-GB" sz="3200" dirty="0" smtClean="0"/>
              <a:t>Radians – converting to and from degrees</a:t>
            </a:r>
            <a:endParaRPr lang="en-US" sz="3200" dirty="0" smtClean="0"/>
          </a:p>
          <a:p>
            <a:pPr eaLnBrk="1" hangingPunct="1"/>
            <a:r>
              <a:rPr lang="en-GB" sz="3200" dirty="0" smtClean="0"/>
              <a:t>Arc length and sector area</a:t>
            </a:r>
            <a:endParaRPr lang="en-US" sz="3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850579" y="599608"/>
            <a:ext cx="25987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hangingPunct="0">
              <a:defRPr/>
            </a:pPr>
            <a:r>
              <a:rPr lang="en-GB" sz="4400" kern="0" dirty="0" smtClean="0">
                <a:solidFill>
                  <a:schemeClr val="tx2"/>
                </a:solidFill>
              </a:rPr>
              <a:t>Summary</a:t>
            </a:r>
            <a:endParaRPr lang="en-GB" kern="0" dirty="0">
              <a:solidFill>
                <a:schemeClr val="tx2"/>
              </a:solidFill>
            </a:endParaRP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3867932" y="2481361"/>
          <a:ext cx="1492250" cy="712787"/>
        </p:xfrm>
        <a:graphic>
          <a:graphicData uri="http://schemas.openxmlformats.org/presentationml/2006/ole">
            <p:oleObj spid="_x0000_s53250" name="Equation" r:id="rId3" imgW="825480" imgH="393480" progId="Equation.DSMT4">
              <p:embed/>
            </p:oleObj>
          </a:graphicData>
        </a:graphic>
      </p:graphicFrame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5568145" y="2517873"/>
          <a:ext cx="3167062" cy="584200"/>
        </p:xfrm>
        <a:graphic>
          <a:graphicData uri="http://schemas.openxmlformats.org/presentationml/2006/ole">
            <p:oleObj spid="_x0000_s53251" name="Equation" r:id="rId4" imgW="1104840" imgH="203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8632</TotalTime>
  <Words>1062</Words>
  <Application>Microsoft Office PowerPoint</Application>
  <PresentationFormat>On-screen Show (4:3)</PresentationFormat>
  <Paragraphs>270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Default Design</vt:lpstr>
      <vt:lpstr>Equation</vt:lpstr>
      <vt:lpstr>MathType 6.0 Equation</vt:lpstr>
      <vt:lpstr>C2 TRIGONOMETRY </vt:lpstr>
      <vt:lpstr>What you need to know </vt:lpstr>
      <vt:lpstr>Formulae you need to learn </vt:lpstr>
      <vt:lpstr>The graph of y=sinx</vt:lpstr>
      <vt:lpstr>The graph of y=cosx</vt:lpstr>
      <vt:lpstr>The graph of y=tanx</vt:lpstr>
      <vt:lpstr>Important triangles to remember:</vt:lpstr>
      <vt:lpstr>Solve sin x = 0.5 for 0 ≤ x ≤ 3600</vt:lpstr>
      <vt:lpstr>Solve cos x = 0.7 for 0 ≤ x ≤ 3600</vt:lpstr>
      <vt:lpstr>Solve sin x= -cos x for 00 ≤ θ ≤ 3600</vt:lpstr>
      <vt:lpstr>Slide 11</vt:lpstr>
      <vt:lpstr>Solve the equation     2sin2θ = cos θ + 1   in the interval    00 ≤ θ ≤ 3600</vt:lpstr>
      <vt:lpstr>The Sine Rule</vt:lpstr>
      <vt:lpstr>The Cosine Rule</vt:lpstr>
      <vt:lpstr>Slide 15</vt:lpstr>
      <vt:lpstr>Slide 16</vt:lpstr>
      <vt:lpstr>Slide 17</vt:lpstr>
      <vt:lpstr>Slide 18</vt:lpstr>
      <vt:lpstr>The Area of a Triangle</vt:lpstr>
      <vt:lpstr>Slide 20</vt:lpstr>
      <vt:lpstr>Measuring Angles in Radians</vt:lpstr>
      <vt:lpstr>Slide 22</vt:lpstr>
      <vt:lpstr>The Length of an Arc of a Circle</vt:lpstr>
      <vt:lpstr>The Area of a Sector of a Circle</vt:lpstr>
      <vt:lpstr>Slide 25</vt:lpstr>
      <vt:lpstr>Example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C1 TRIGONOMETRY REVISION</dc:title>
  <dc:creator>pemberton</dc:creator>
  <cp:lastModifiedBy>Rose Jewell</cp:lastModifiedBy>
  <cp:revision>86</cp:revision>
  <dcterms:created xsi:type="dcterms:W3CDTF">2007-01-30T19:34:01Z</dcterms:created>
  <dcterms:modified xsi:type="dcterms:W3CDTF">2016-05-12T13:07:22Z</dcterms:modified>
</cp:coreProperties>
</file>